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6"/>
  </p:notesMasterIdLst>
  <p:sldIdLst>
    <p:sldId id="299" r:id="rId2"/>
    <p:sldId id="300" r:id="rId3"/>
    <p:sldId id="301" r:id="rId4"/>
    <p:sldId id="302" r:id="rId5"/>
    <p:sldId id="303" r:id="rId6"/>
    <p:sldId id="304" r:id="rId7"/>
    <p:sldId id="305" r:id="rId8"/>
    <p:sldId id="306" r:id="rId9"/>
    <p:sldId id="307" r:id="rId10"/>
    <p:sldId id="308" r:id="rId11"/>
    <p:sldId id="256" r:id="rId12"/>
    <p:sldId id="263" r:id="rId13"/>
    <p:sldId id="260" r:id="rId14"/>
    <p:sldId id="310" r:id="rId15"/>
    <p:sldId id="257" r:id="rId16"/>
    <p:sldId id="258" r:id="rId17"/>
    <p:sldId id="313" r:id="rId18"/>
    <p:sldId id="309" r:id="rId19"/>
    <p:sldId id="259" r:id="rId20"/>
    <p:sldId id="261" r:id="rId21"/>
    <p:sldId id="314" r:id="rId22"/>
    <p:sldId id="312" r:id="rId23"/>
    <p:sldId id="270" r:id="rId24"/>
    <p:sldId id="273" r:id="rId25"/>
    <p:sldId id="315" r:id="rId26"/>
    <p:sldId id="317" r:id="rId27"/>
    <p:sldId id="316" r:id="rId28"/>
    <p:sldId id="272" r:id="rId29"/>
    <p:sldId id="275" r:id="rId30"/>
    <p:sldId id="279" r:id="rId31"/>
    <p:sldId id="281" r:id="rId32"/>
    <p:sldId id="280" r:id="rId33"/>
    <p:sldId id="282" r:id="rId34"/>
    <p:sldId id="288" r:id="rId35"/>
    <p:sldId id="277" r:id="rId36"/>
    <p:sldId id="284" r:id="rId37"/>
    <p:sldId id="283" r:id="rId38"/>
    <p:sldId id="286" r:id="rId39"/>
    <p:sldId id="289" r:id="rId40"/>
    <p:sldId id="290" r:id="rId41"/>
    <p:sldId id="291" r:id="rId42"/>
    <p:sldId id="292" r:id="rId43"/>
    <p:sldId id="318" r:id="rId44"/>
    <p:sldId id="323" r:id="rId45"/>
    <p:sldId id="293" r:id="rId46"/>
    <p:sldId id="294" r:id="rId47"/>
    <p:sldId id="320" r:id="rId48"/>
    <p:sldId id="295" r:id="rId49"/>
    <p:sldId id="296" r:id="rId50"/>
    <p:sldId id="297" r:id="rId51"/>
    <p:sldId id="319" r:id="rId52"/>
    <p:sldId id="298" r:id="rId53"/>
    <p:sldId id="321" r:id="rId54"/>
    <p:sldId id="322" r:id="rId55"/>
  </p:sldIdLst>
  <p:sldSz cx="12192000" cy="6858000"/>
  <p:notesSz cx="6858000" cy="9144000"/>
  <p:custDataLst>
    <p:tags r:id="rId5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5" d="100"/>
          <a:sy n="85" d="100"/>
        </p:scale>
        <p:origin x="53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gs" Target="tags/tag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a:t>异常数据概览</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doughnutChart>
        <c:varyColors val="1"/>
        <c:ser>
          <c:idx val="0"/>
          <c:order val="0"/>
          <c:tx>
            <c:strRef>
              <c:f>Sheet1!$B$1</c:f>
              <c:strCache>
                <c:ptCount val="1"/>
                <c:pt idx="0">
                  <c:v>销售额</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964-4EC9-A4A6-6D7383E2B5D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964-4EC9-A4A6-6D7383E2B5D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964-4EC9-A4A6-6D7383E2B5D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7964-4EC9-A4A6-6D7383E2B5DE}"/>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2"/>
                <c:pt idx="0">
                  <c:v>正常点数</c:v>
                </c:pt>
                <c:pt idx="1">
                  <c:v>异常点数</c:v>
                </c:pt>
              </c:strCache>
            </c:strRef>
          </c:cat>
          <c:val>
            <c:numRef>
              <c:f>Sheet1!$B$2:$B$5</c:f>
              <c:numCache>
                <c:formatCode>General</c:formatCode>
                <c:ptCount val="4"/>
                <c:pt idx="0">
                  <c:v>71315</c:v>
                </c:pt>
                <c:pt idx="1">
                  <c:v>3561</c:v>
                </c:pt>
              </c:numCache>
            </c:numRef>
          </c:val>
          <c:extLst>
            <c:ext xmlns:c16="http://schemas.microsoft.com/office/drawing/2014/chart" uri="{C3380CC4-5D6E-409C-BE32-E72D297353CC}">
              <c16:uniqueId val="{00000000-E5F4-4142-8641-1B8E29E3BB77}"/>
            </c:ext>
          </c:extLst>
        </c:ser>
        <c:dLbls>
          <c:showLegendKey val="0"/>
          <c:showVal val="1"/>
          <c:showCatName val="0"/>
          <c:showSerName val="0"/>
          <c:showPercent val="0"/>
          <c:showBubbleSize val="0"/>
          <c:showLeaderLines val="1"/>
        </c:dLbls>
        <c:firstSliceAng val="0"/>
        <c:holeSize val="75"/>
      </c:doughnutChart>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2025-04-26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630539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4083262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796606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15239912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40982108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28262286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3480402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2025-04-26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2025-04-26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2025-04-26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2025-04-26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2025-04-26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2025-04-26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2025-04-26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2025-04-26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2025-04-26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2025-04-26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2025-04-26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2025-04-26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28.svg"/></Relationships>
</file>

<file path=ppt/slides/_rels/slide21.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36.sv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220.png"/><Relationship Id="rId3" Type="http://schemas.openxmlformats.org/officeDocument/2006/relationships/image" Target="../media/image41.jpeg"/><Relationship Id="rId7" Type="http://schemas.openxmlformats.org/officeDocument/2006/relationships/image" Target="../media/image160.png"/><Relationship Id="rId12" Type="http://schemas.openxmlformats.org/officeDocument/2006/relationships/image" Target="../media/image210.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50.png"/><Relationship Id="rId11" Type="http://schemas.openxmlformats.org/officeDocument/2006/relationships/image" Target="../media/image200.png"/><Relationship Id="rId5" Type="http://schemas.openxmlformats.org/officeDocument/2006/relationships/image" Target="../media/image250.png"/><Relationship Id="rId10" Type="http://schemas.openxmlformats.org/officeDocument/2006/relationships/image" Target="../media/image190.png"/><Relationship Id="rId4" Type="http://schemas.openxmlformats.org/officeDocument/2006/relationships/image" Target="../media/image130.png"/><Relationship Id="rId9" Type="http://schemas.openxmlformats.org/officeDocument/2006/relationships/image" Target="../media/image180.png"/></Relationships>
</file>

<file path=ppt/slides/_rels/slide4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90.png"/><Relationship Id="rId5" Type="http://schemas.openxmlformats.org/officeDocument/2006/relationships/image" Target="../media/image280.png"/><Relationship Id="rId4" Type="http://schemas.openxmlformats.org/officeDocument/2006/relationships/image" Target="../media/image270.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56.svg"/><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0.png"/><Relationship Id="rId1" Type="http://schemas.openxmlformats.org/officeDocument/2006/relationships/slideLayout" Target="../slideLayouts/slideLayout2.xml"/><Relationship Id="rId4" Type="http://schemas.openxmlformats.org/officeDocument/2006/relationships/image" Target="../media/image320.png"/></Relationships>
</file>

<file path=ppt/slides/_rels/slide51.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0.t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7CF5B09-6CE6-40CA-A273-DC160BFA844F}"/>
              </a:ext>
            </a:extLst>
          </p:cNvPr>
          <p:cNvSpPr/>
          <p:nvPr/>
        </p:nvSpPr>
        <p:spPr>
          <a:xfrm>
            <a:off x="1039906" y="878541"/>
            <a:ext cx="896470" cy="35858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绪论</a:t>
            </a:r>
          </a:p>
        </p:txBody>
      </p:sp>
      <p:sp>
        <p:nvSpPr>
          <p:cNvPr id="19" name="矩形 18">
            <a:extLst>
              <a:ext uri="{FF2B5EF4-FFF2-40B4-BE49-F238E27FC236}">
                <a16:creationId xmlns:a16="http://schemas.microsoft.com/office/drawing/2014/main" id="{15B6D782-12B2-4DE7-9C86-773F88904A82}"/>
              </a:ext>
            </a:extLst>
          </p:cNvPr>
          <p:cNvSpPr/>
          <p:nvPr/>
        </p:nvSpPr>
        <p:spPr>
          <a:xfrm>
            <a:off x="900953" y="1237129"/>
            <a:ext cx="1174376" cy="35858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相关理论</a:t>
            </a:r>
          </a:p>
        </p:txBody>
      </p:sp>
      <p:sp>
        <p:nvSpPr>
          <p:cNvPr id="3" name="矩形 2">
            <a:extLst>
              <a:ext uri="{FF2B5EF4-FFF2-40B4-BE49-F238E27FC236}">
                <a16:creationId xmlns:a16="http://schemas.microsoft.com/office/drawing/2014/main" id="{C42DA1A4-907E-4948-A6A9-B85518D62BFE}"/>
              </a:ext>
            </a:extLst>
          </p:cNvPr>
          <p:cNvSpPr/>
          <p:nvPr/>
        </p:nvSpPr>
        <p:spPr>
          <a:xfrm>
            <a:off x="2187388" y="2321859"/>
            <a:ext cx="2958353" cy="110714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6"/>
                </a:solidFill>
              </a:rPr>
              <a:t>测试集总点数：</a:t>
            </a:r>
            <a:r>
              <a:rPr lang="en-US" altLang="zh-CN" dirty="0">
                <a:solidFill>
                  <a:schemeClr val="accent6"/>
                </a:solidFill>
              </a:rPr>
              <a:t>74876</a:t>
            </a:r>
          </a:p>
          <a:p>
            <a:pPr algn="ctr"/>
            <a:r>
              <a:rPr lang="zh-CN" altLang="en-US" dirty="0">
                <a:solidFill>
                  <a:schemeClr val="accent6"/>
                </a:solidFill>
              </a:rPr>
              <a:t>异常点数：</a:t>
            </a:r>
            <a:r>
              <a:rPr lang="en-US" altLang="zh-CN" dirty="0">
                <a:solidFill>
                  <a:schemeClr val="accent6"/>
                </a:solidFill>
              </a:rPr>
              <a:t>3561</a:t>
            </a:r>
          </a:p>
          <a:p>
            <a:pPr algn="ctr"/>
            <a:r>
              <a:rPr lang="zh-CN" altLang="en-US" dirty="0">
                <a:solidFill>
                  <a:schemeClr val="accent6"/>
                </a:solidFill>
              </a:rPr>
              <a:t>正常点数：</a:t>
            </a:r>
            <a:r>
              <a:rPr lang="en-US" altLang="zh-CN" dirty="0">
                <a:solidFill>
                  <a:schemeClr val="accent6"/>
                </a:solidFill>
              </a:rPr>
              <a:t>71315</a:t>
            </a:r>
          </a:p>
        </p:txBody>
      </p:sp>
      <p:sp>
        <p:nvSpPr>
          <p:cNvPr id="5" name="矩形 4">
            <a:extLst>
              <a:ext uri="{FF2B5EF4-FFF2-40B4-BE49-F238E27FC236}">
                <a16:creationId xmlns:a16="http://schemas.microsoft.com/office/drawing/2014/main" id="{A066A2F9-D7D2-485C-87BA-82C1CCA648D3}"/>
              </a:ext>
            </a:extLst>
          </p:cNvPr>
          <p:cNvSpPr/>
          <p:nvPr/>
        </p:nvSpPr>
        <p:spPr>
          <a:xfrm>
            <a:off x="6015317" y="2321858"/>
            <a:ext cx="2958353" cy="110714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6"/>
                </a:solidFill>
              </a:rPr>
              <a:t>Precision</a:t>
            </a:r>
            <a:r>
              <a:rPr lang="zh-CN" altLang="en-US" dirty="0">
                <a:solidFill>
                  <a:schemeClr val="accent6"/>
                </a:solidFill>
              </a:rPr>
              <a:t>：</a:t>
            </a:r>
            <a:r>
              <a:rPr lang="en-US" altLang="zh-CN" dirty="0">
                <a:solidFill>
                  <a:schemeClr val="accent6"/>
                </a:solidFill>
              </a:rPr>
              <a:t>86.59</a:t>
            </a:r>
          </a:p>
          <a:p>
            <a:pPr algn="ctr"/>
            <a:r>
              <a:rPr lang="en-US" altLang="zh-CN" dirty="0">
                <a:solidFill>
                  <a:schemeClr val="accent6"/>
                </a:solidFill>
              </a:rPr>
              <a:t>Recall</a:t>
            </a:r>
            <a:r>
              <a:rPr lang="zh-CN" altLang="en-US" dirty="0">
                <a:solidFill>
                  <a:schemeClr val="accent6"/>
                </a:solidFill>
              </a:rPr>
              <a:t>：</a:t>
            </a:r>
            <a:r>
              <a:rPr lang="en-US" altLang="zh-CN" dirty="0">
                <a:solidFill>
                  <a:schemeClr val="accent6"/>
                </a:solidFill>
              </a:rPr>
              <a:t>88.47</a:t>
            </a:r>
          </a:p>
          <a:p>
            <a:pPr algn="ctr"/>
            <a:r>
              <a:rPr lang="en-US" altLang="zh-CN" dirty="0">
                <a:solidFill>
                  <a:schemeClr val="accent6"/>
                </a:solidFill>
              </a:rPr>
              <a:t>F1-Score</a:t>
            </a:r>
            <a:r>
              <a:rPr lang="zh-CN" altLang="en-US" dirty="0">
                <a:solidFill>
                  <a:schemeClr val="accent6"/>
                </a:solidFill>
              </a:rPr>
              <a:t>：</a:t>
            </a:r>
            <a:r>
              <a:rPr lang="en-US" altLang="zh-CN" dirty="0">
                <a:solidFill>
                  <a:schemeClr val="accent6"/>
                </a:solidFill>
              </a:rPr>
              <a:t>87.52</a:t>
            </a:r>
          </a:p>
        </p:txBody>
      </p:sp>
      <p:sp>
        <p:nvSpPr>
          <p:cNvPr id="6" name="矩形 5">
            <a:extLst>
              <a:ext uri="{FF2B5EF4-FFF2-40B4-BE49-F238E27FC236}">
                <a16:creationId xmlns:a16="http://schemas.microsoft.com/office/drawing/2014/main" id="{348D9AB9-58A1-4E44-A64E-99C525370726}"/>
              </a:ext>
            </a:extLst>
          </p:cNvPr>
          <p:cNvSpPr/>
          <p:nvPr/>
        </p:nvSpPr>
        <p:spPr>
          <a:xfrm>
            <a:off x="2187388" y="4222376"/>
            <a:ext cx="7817224" cy="149710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6"/>
                </a:solidFill>
              </a:rPr>
              <a:t>三天内是否会出现异常：否</a:t>
            </a:r>
            <a:endParaRPr lang="en-US" altLang="zh-CN" dirty="0">
              <a:solidFill>
                <a:schemeClr val="accent6"/>
              </a:solidFill>
            </a:endParaRPr>
          </a:p>
          <a:p>
            <a:pPr algn="ctr"/>
            <a:r>
              <a:rPr lang="zh-CN" altLang="en-US" dirty="0">
                <a:solidFill>
                  <a:schemeClr val="accent6"/>
                </a:solidFill>
              </a:rPr>
              <a:t>五天内是否会出现异常：否</a:t>
            </a:r>
            <a:endParaRPr lang="en-US" altLang="zh-CN" dirty="0">
              <a:solidFill>
                <a:schemeClr val="accent6"/>
              </a:solidFill>
            </a:endParaRPr>
          </a:p>
          <a:p>
            <a:pPr algn="ctr"/>
            <a:r>
              <a:rPr lang="zh-CN" altLang="en-US" dirty="0">
                <a:solidFill>
                  <a:schemeClr val="accent6"/>
                </a:solidFill>
              </a:rPr>
              <a:t>七天内是否会出现异常：是</a:t>
            </a:r>
            <a:endParaRPr lang="en-US" altLang="zh-CN" dirty="0">
              <a:solidFill>
                <a:schemeClr val="accent6"/>
              </a:solidFill>
            </a:endParaRPr>
          </a:p>
          <a:p>
            <a:pPr algn="ctr"/>
            <a:r>
              <a:rPr lang="zh-CN" altLang="en-US" dirty="0">
                <a:solidFill>
                  <a:schemeClr val="accent6"/>
                </a:solidFill>
              </a:rPr>
              <a:t>十天内是否会出现异常：是</a:t>
            </a:r>
            <a:endParaRPr lang="en-US" altLang="zh-CN" dirty="0">
              <a:solidFill>
                <a:schemeClr val="accent6"/>
              </a:solidFill>
            </a:endParaRPr>
          </a:p>
        </p:txBody>
      </p:sp>
    </p:spTree>
    <p:extLst>
      <p:ext uri="{BB962C8B-B14F-4D97-AF65-F5344CB8AC3E}">
        <p14:creationId xmlns:p14="http://schemas.microsoft.com/office/powerpoint/2010/main" val="1461949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3CAF08-4F02-4C25-BB92-2BBF47CCAC30}"/>
              </a:ext>
            </a:extLst>
          </p:cNvPr>
          <p:cNvSpPr>
            <a:spLocks noGrp="1"/>
          </p:cNvSpPr>
          <p:nvPr>
            <p:ph type="title"/>
          </p:nvPr>
        </p:nvSpPr>
        <p:spPr/>
        <p:txBody>
          <a:bodyPr/>
          <a:lstStyle/>
          <a:p>
            <a:endParaRPr lang="zh-CN" altLang="en-US"/>
          </a:p>
        </p:txBody>
      </p:sp>
      <p:sp>
        <p:nvSpPr>
          <p:cNvPr id="4" name="内容占位符 3">
            <a:extLst>
              <a:ext uri="{FF2B5EF4-FFF2-40B4-BE49-F238E27FC236}">
                <a16:creationId xmlns:a16="http://schemas.microsoft.com/office/drawing/2014/main" id="{0768B268-37F0-4C37-A1A4-E3431EABD82E}"/>
              </a:ext>
            </a:extLst>
          </p:cNvPr>
          <p:cNvSpPr>
            <a:spLocks noGrp="1"/>
          </p:cNvSpPr>
          <p:nvPr>
            <p:ph idx="1"/>
          </p:nvPr>
        </p:nvSpPr>
        <p:spPr/>
        <p:txBody>
          <a:bodyPr/>
          <a:lstStyle/>
          <a:p>
            <a:endParaRPr lang="zh-CN" altLang="en-US"/>
          </a:p>
        </p:txBody>
      </p:sp>
      <p:pic>
        <p:nvPicPr>
          <p:cNvPr id="7" name="图片 6">
            <a:extLst>
              <a:ext uri="{FF2B5EF4-FFF2-40B4-BE49-F238E27FC236}">
                <a16:creationId xmlns:a16="http://schemas.microsoft.com/office/drawing/2014/main" id="{501BBDF6-9DEE-430C-815A-DEBFCE3CFC23}"/>
              </a:ext>
            </a:extLst>
          </p:cNvPr>
          <p:cNvPicPr>
            <a:picLocks noChangeAspect="1"/>
          </p:cNvPicPr>
          <p:nvPr/>
        </p:nvPicPr>
        <p:blipFill>
          <a:blip r:embed="rId2"/>
          <a:stretch>
            <a:fillRect/>
          </a:stretch>
        </p:blipFill>
        <p:spPr>
          <a:xfrm>
            <a:off x="384965" y="728285"/>
            <a:ext cx="11422069" cy="5401429"/>
          </a:xfrm>
          <a:prstGeom prst="rect">
            <a:avLst/>
          </a:prstGeom>
        </p:spPr>
      </p:pic>
    </p:spTree>
    <p:extLst>
      <p:ext uri="{BB962C8B-B14F-4D97-AF65-F5344CB8AC3E}">
        <p14:creationId xmlns:p14="http://schemas.microsoft.com/office/powerpoint/2010/main" val="1772232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934643" y="1250830"/>
            <a:ext cx="3937239" cy="1904746"/>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任意多边形 7"/>
          <p:cNvSpPr/>
          <p:nvPr/>
        </p:nvSpPr>
        <p:spPr>
          <a:xfrm>
            <a:off x="3464561" y="1816100"/>
            <a:ext cx="2281816" cy="16129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 name="任意多边形 9"/>
          <p:cNvSpPr/>
          <p:nvPr/>
        </p:nvSpPr>
        <p:spPr>
          <a:xfrm>
            <a:off x="3463924" y="2025538"/>
            <a:ext cx="2281817" cy="274955"/>
          </a:xfrm>
          <a:custGeom>
            <a:avLst/>
            <a:gdLst>
              <a:gd name="connisteX0" fmla="*/ 0 w 3023235"/>
              <a:gd name="connsiteY0" fmla="*/ 237024 h 258993"/>
              <a:gd name="connisteX1" fmla="*/ 66040 w 3023235"/>
              <a:gd name="connsiteY1" fmla="*/ 179874 h 258993"/>
              <a:gd name="connisteX2" fmla="*/ 132715 w 3023235"/>
              <a:gd name="connsiteY2" fmla="*/ 132884 h 258993"/>
              <a:gd name="connisteX3" fmla="*/ 208280 w 3023235"/>
              <a:gd name="connsiteY3" fmla="*/ 104309 h 258993"/>
              <a:gd name="connisteX4" fmla="*/ 274320 w 3023235"/>
              <a:gd name="connsiteY4" fmla="*/ 66844 h 258993"/>
              <a:gd name="connisteX5" fmla="*/ 340360 w 3023235"/>
              <a:gd name="connsiteY5" fmla="*/ 19219 h 258993"/>
              <a:gd name="connisteX6" fmla="*/ 396875 w 3023235"/>
              <a:gd name="connsiteY6" fmla="*/ 85894 h 258993"/>
              <a:gd name="connisteX7" fmla="*/ 462915 w 3023235"/>
              <a:gd name="connsiteY7" fmla="*/ 104309 h 258993"/>
              <a:gd name="connisteX8" fmla="*/ 528955 w 3023235"/>
              <a:gd name="connsiteY8" fmla="*/ 113834 h 258993"/>
              <a:gd name="connisteX9" fmla="*/ 594995 w 3023235"/>
              <a:gd name="connsiteY9" fmla="*/ 94784 h 258993"/>
              <a:gd name="connisteX10" fmla="*/ 661670 w 3023235"/>
              <a:gd name="connsiteY10" fmla="*/ 47794 h 258993"/>
              <a:gd name="connisteX11" fmla="*/ 727710 w 3023235"/>
              <a:gd name="connsiteY11" fmla="*/ 28744 h 258993"/>
              <a:gd name="connisteX12" fmla="*/ 793750 w 3023235"/>
              <a:gd name="connsiteY12" fmla="*/ 38269 h 258993"/>
              <a:gd name="connisteX13" fmla="*/ 850265 w 3023235"/>
              <a:gd name="connsiteY13" fmla="*/ 104309 h 258993"/>
              <a:gd name="connisteX14" fmla="*/ 888365 w 3023235"/>
              <a:gd name="connsiteY14" fmla="*/ 170349 h 258993"/>
              <a:gd name="connisteX15" fmla="*/ 954405 w 3023235"/>
              <a:gd name="connsiteY15" fmla="*/ 217974 h 258993"/>
              <a:gd name="connisteX16" fmla="*/ 1020445 w 3023235"/>
              <a:gd name="connsiteY16" fmla="*/ 170349 h 258993"/>
              <a:gd name="connisteX17" fmla="*/ 1086485 w 3023235"/>
              <a:gd name="connsiteY17" fmla="*/ 113834 h 258993"/>
              <a:gd name="connisteX18" fmla="*/ 1152525 w 3023235"/>
              <a:gd name="connsiteY18" fmla="*/ 66844 h 258993"/>
              <a:gd name="connisteX19" fmla="*/ 1218565 w 3023235"/>
              <a:gd name="connsiteY19" fmla="*/ 66844 h 258993"/>
              <a:gd name="connisteX20" fmla="*/ 1284605 w 3023235"/>
              <a:gd name="connsiteY20" fmla="*/ 66844 h 258993"/>
              <a:gd name="connisteX21" fmla="*/ 1351280 w 3023235"/>
              <a:gd name="connsiteY21" fmla="*/ 85894 h 258993"/>
              <a:gd name="connisteX22" fmla="*/ 1417320 w 3023235"/>
              <a:gd name="connsiteY22" fmla="*/ 104309 h 258993"/>
              <a:gd name="connisteX23" fmla="*/ 1483360 w 3023235"/>
              <a:gd name="connsiteY23" fmla="*/ 104309 h 258993"/>
              <a:gd name="connisteX24" fmla="*/ 1549400 w 3023235"/>
              <a:gd name="connsiteY24" fmla="*/ 104309 h 258993"/>
              <a:gd name="connisteX25" fmla="*/ 1615440 w 3023235"/>
              <a:gd name="connsiteY25" fmla="*/ 104309 h 258993"/>
              <a:gd name="connisteX26" fmla="*/ 1662430 w 3023235"/>
              <a:gd name="connsiteY26" fmla="*/ 170349 h 258993"/>
              <a:gd name="connisteX27" fmla="*/ 1710055 w 3023235"/>
              <a:gd name="connsiteY27" fmla="*/ 237024 h 258993"/>
              <a:gd name="connisteX28" fmla="*/ 1776095 w 3023235"/>
              <a:gd name="connsiteY28" fmla="*/ 255439 h 258993"/>
              <a:gd name="connisteX29" fmla="*/ 1823085 w 3023235"/>
              <a:gd name="connsiteY29" fmla="*/ 189399 h 258993"/>
              <a:gd name="connisteX30" fmla="*/ 1889760 w 3023235"/>
              <a:gd name="connsiteY30" fmla="*/ 123359 h 258993"/>
              <a:gd name="connisteX31" fmla="*/ 1955800 w 3023235"/>
              <a:gd name="connsiteY31" fmla="*/ 66844 h 258993"/>
              <a:gd name="connisteX32" fmla="*/ 2012315 w 3023235"/>
              <a:gd name="connsiteY32" fmla="*/ 804 h 258993"/>
              <a:gd name="connisteX33" fmla="*/ 2078355 w 3023235"/>
              <a:gd name="connsiteY33" fmla="*/ 38269 h 258993"/>
              <a:gd name="connisteX34" fmla="*/ 2144395 w 3023235"/>
              <a:gd name="connsiteY34" fmla="*/ 85894 h 258993"/>
              <a:gd name="connisteX35" fmla="*/ 2153920 w 3023235"/>
              <a:gd name="connsiteY35" fmla="*/ 151934 h 258993"/>
              <a:gd name="connisteX36" fmla="*/ 2219960 w 3023235"/>
              <a:gd name="connsiteY36" fmla="*/ 179874 h 258993"/>
              <a:gd name="connisteX37" fmla="*/ 2286000 w 3023235"/>
              <a:gd name="connsiteY37" fmla="*/ 170349 h 258993"/>
              <a:gd name="connisteX38" fmla="*/ 2314575 w 3023235"/>
              <a:gd name="connsiteY38" fmla="*/ 104309 h 258993"/>
              <a:gd name="connisteX39" fmla="*/ 2380615 w 3023235"/>
              <a:gd name="connsiteY39" fmla="*/ 66844 h 258993"/>
              <a:gd name="connisteX40" fmla="*/ 2446655 w 3023235"/>
              <a:gd name="connsiteY40" fmla="*/ 57319 h 258993"/>
              <a:gd name="connisteX41" fmla="*/ 2512695 w 3023235"/>
              <a:gd name="connsiteY41" fmla="*/ 28744 h 258993"/>
              <a:gd name="connisteX42" fmla="*/ 2550795 w 3023235"/>
              <a:gd name="connsiteY42" fmla="*/ 94784 h 258993"/>
              <a:gd name="connisteX43" fmla="*/ 2550795 w 3023235"/>
              <a:gd name="connsiteY43" fmla="*/ 161459 h 258993"/>
              <a:gd name="connisteX44" fmla="*/ 2560320 w 3023235"/>
              <a:gd name="connsiteY44" fmla="*/ 227499 h 258993"/>
              <a:gd name="connisteX45" fmla="*/ 2626360 w 3023235"/>
              <a:gd name="connsiteY45" fmla="*/ 189399 h 258993"/>
              <a:gd name="connisteX46" fmla="*/ 2663825 w 3023235"/>
              <a:gd name="connsiteY46" fmla="*/ 123359 h 258993"/>
              <a:gd name="connisteX47" fmla="*/ 2701925 w 3023235"/>
              <a:gd name="connsiteY47" fmla="*/ 57319 h 258993"/>
              <a:gd name="connisteX48" fmla="*/ 2767965 w 3023235"/>
              <a:gd name="connsiteY48" fmla="*/ 57319 h 258993"/>
              <a:gd name="connisteX49" fmla="*/ 2834005 w 3023235"/>
              <a:gd name="connsiteY49" fmla="*/ 85894 h 258993"/>
              <a:gd name="connisteX50" fmla="*/ 2900045 w 3023235"/>
              <a:gd name="connsiteY50" fmla="*/ 151934 h 258993"/>
              <a:gd name="connisteX51" fmla="*/ 2966085 w 3023235"/>
              <a:gd name="connsiteY51" fmla="*/ 113834 h 258993"/>
              <a:gd name="connisteX52" fmla="*/ 3023235 w 3023235"/>
              <a:gd name="connsiteY52" fmla="*/ 47794 h 25899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Lst>
            <a:rect l="l" t="t" r="r" b="b"/>
            <a:pathLst>
              <a:path w="3023235" h="258994">
                <a:moveTo>
                  <a:pt x="0" y="237024"/>
                </a:moveTo>
                <a:cubicBezTo>
                  <a:pt x="12065" y="226229"/>
                  <a:pt x="39370" y="200829"/>
                  <a:pt x="66040" y="179874"/>
                </a:cubicBezTo>
                <a:cubicBezTo>
                  <a:pt x="92710" y="158919"/>
                  <a:pt x="104140" y="148124"/>
                  <a:pt x="132715" y="132884"/>
                </a:cubicBezTo>
                <a:cubicBezTo>
                  <a:pt x="161290" y="117644"/>
                  <a:pt x="179705" y="117644"/>
                  <a:pt x="208280" y="104309"/>
                </a:cubicBezTo>
                <a:cubicBezTo>
                  <a:pt x="236855" y="90974"/>
                  <a:pt x="247650" y="83989"/>
                  <a:pt x="274320" y="66844"/>
                </a:cubicBezTo>
                <a:cubicBezTo>
                  <a:pt x="300990" y="49699"/>
                  <a:pt x="315595" y="15409"/>
                  <a:pt x="340360" y="19219"/>
                </a:cubicBezTo>
                <a:cubicBezTo>
                  <a:pt x="365125" y="23029"/>
                  <a:pt x="372110" y="68749"/>
                  <a:pt x="396875" y="85894"/>
                </a:cubicBezTo>
                <a:cubicBezTo>
                  <a:pt x="421640" y="103039"/>
                  <a:pt x="436245" y="98594"/>
                  <a:pt x="462915" y="104309"/>
                </a:cubicBezTo>
                <a:cubicBezTo>
                  <a:pt x="489585" y="110024"/>
                  <a:pt x="502285" y="115739"/>
                  <a:pt x="528955" y="113834"/>
                </a:cubicBezTo>
                <a:cubicBezTo>
                  <a:pt x="555625" y="111929"/>
                  <a:pt x="568325" y="108119"/>
                  <a:pt x="594995" y="94784"/>
                </a:cubicBezTo>
                <a:cubicBezTo>
                  <a:pt x="621665" y="81449"/>
                  <a:pt x="635000" y="61129"/>
                  <a:pt x="661670" y="47794"/>
                </a:cubicBezTo>
                <a:cubicBezTo>
                  <a:pt x="688340" y="34459"/>
                  <a:pt x="701040" y="30649"/>
                  <a:pt x="727710" y="28744"/>
                </a:cubicBezTo>
                <a:cubicBezTo>
                  <a:pt x="754380" y="26839"/>
                  <a:pt x="768985" y="23029"/>
                  <a:pt x="793750" y="38269"/>
                </a:cubicBezTo>
                <a:cubicBezTo>
                  <a:pt x="818515" y="53509"/>
                  <a:pt x="831215" y="77639"/>
                  <a:pt x="850265" y="104309"/>
                </a:cubicBezTo>
                <a:cubicBezTo>
                  <a:pt x="869315" y="130979"/>
                  <a:pt x="867410" y="147489"/>
                  <a:pt x="888365" y="170349"/>
                </a:cubicBezTo>
                <a:cubicBezTo>
                  <a:pt x="909320" y="193209"/>
                  <a:pt x="927735" y="217974"/>
                  <a:pt x="954405" y="217974"/>
                </a:cubicBezTo>
                <a:cubicBezTo>
                  <a:pt x="981075" y="217974"/>
                  <a:pt x="993775" y="191304"/>
                  <a:pt x="1020445" y="170349"/>
                </a:cubicBezTo>
                <a:cubicBezTo>
                  <a:pt x="1047115" y="149394"/>
                  <a:pt x="1059815" y="134789"/>
                  <a:pt x="1086485" y="113834"/>
                </a:cubicBezTo>
                <a:cubicBezTo>
                  <a:pt x="1113155" y="92879"/>
                  <a:pt x="1125855" y="76369"/>
                  <a:pt x="1152525" y="66844"/>
                </a:cubicBezTo>
                <a:cubicBezTo>
                  <a:pt x="1179195" y="57319"/>
                  <a:pt x="1191895" y="66844"/>
                  <a:pt x="1218565" y="66844"/>
                </a:cubicBezTo>
                <a:cubicBezTo>
                  <a:pt x="1245235" y="66844"/>
                  <a:pt x="1257935" y="63034"/>
                  <a:pt x="1284605" y="66844"/>
                </a:cubicBezTo>
                <a:cubicBezTo>
                  <a:pt x="1311275" y="70654"/>
                  <a:pt x="1324610" y="78274"/>
                  <a:pt x="1351280" y="85894"/>
                </a:cubicBezTo>
                <a:cubicBezTo>
                  <a:pt x="1377950" y="93514"/>
                  <a:pt x="1390650" y="100499"/>
                  <a:pt x="1417320" y="104309"/>
                </a:cubicBezTo>
                <a:cubicBezTo>
                  <a:pt x="1443990" y="108119"/>
                  <a:pt x="1456690" y="104309"/>
                  <a:pt x="1483360" y="104309"/>
                </a:cubicBezTo>
                <a:cubicBezTo>
                  <a:pt x="1510030" y="104309"/>
                  <a:pt x="1522730" y="104309"/>
                  <a:pt x="1549400" y="104309"/>
                </a:cubicBezTo>
                <a:cubicBezTo>
                  <a:pt x="1576070" y="104309"/>
                  <a:pt x="1592580" y="90974"/>
                  <a:pt x="1615440" y="104309"/>
                </a:cubicBezTo>
                <a:cubicBezTo>
                  <a:pt x="1638300" y="117644"/>
                  <a:pt x="1643380" y="143679"/>
                  <a:pt x="1662430" y="170349"/>
                </a:cubicBezTo>
                <a:cubicBezTo>
                  <a:pt x="1681480" y="197019"/>
                  <a:pt x="1687195" y="219879"/>
                  <a:pt x="1710055" y="237024"/>
                </a:cubicBezTo>
                <a:cubicBezTo>
                  <a:pt x="1732915" y="254169"/>
                  <a:pt x="1753235" y="264964"/>
                  <a:pt x="1776095" y="255439"/>
                </a:cubicBezTo>
                <a:cubicBezTo>
                  <a:pt x="1798955" y="245914"/>
                  <a:pt x="1800225" y="216069"/>
                  <a:pt x="1823085" y="189399"/>
                </a:cubicBezTo>
                <a:cubicBezTo>
                  <a:pt x="1845945" y="162729"/>
                  <a:pt x="1863090" y="148124"/>
                  <a:pt x="1889760" y="123359"/>
                </a:cubicBezTo>
                <a:cubicBezTo>
                  <a:pt x="1916430" y="98594"/>
                  <a:pt x="1931035" y="91609"/>
                  <a:pt x="1955800" y="66844"/>
                </a:cubicBezTo>
                <a:cubicBezTo>
                  <a:pt x="1980565" y="42079"/>
                  <a:pt x="1987550" y="6519"/>
                  <a:pt x="2012315" y="804"/>
                </a:cubicBezTo>
                <a:cubicBezTo>
                  <a:pt x="2037080" y="-4911"/>
                  <a:pt x="2051685" y="21124"/>
                  <a:pt x="2078355" y="38269"/>
                </a:cubicBezTo>
                <a:cubicBezTo>
                  <a:pt x="2105025" y="55414"/>
                  <a:pt x="2129155" y="63034"/>
                  <a:pt x="2144395" y="85894"/>
                </a:cubicBezTo>
                <a:cubicBezTo>
                  <a:pt x="2159635" y="108754"/>
                  <a:pt x="2138680" y="132884"/>
                  <a:pt x="2153920" y="151934"/>
                </a:cubicBezTo>
                <a:cubicBezTo>
                  <a:pt x="2169160" y="170984"/>
                  <a:pt x="2193290" y="176064"/>
                  <a:pt x="2219960" y="179874"/>
                </a:cubicBezTo>
                <a:cubicBezTo>
                  <a:pt x="2246630" y="183684"/>
                  <a:pt x="2266950" y="185589"/>
                  <a:pt x="2286000" y="170349"/>
                </a:cubicBezTo>
                <a:cubicBezTo>
                  <a:pt x="2305050" y="155109"/>
                  <a:pt x="2295525" y="125264"/>
                  <a:pt x="2314575" y="104309"/>
                </a:cubicBezTo>
                <a:cubicBezTo>
                  <a:pt x="2333625" y="83354"/>
                  <a:pt x="2353945" y="76369"/>
                  <a:pt x="2380615" y="66844"/>
                </a:cubicBezTo>
                <a:cubicBezTo>
                  <a:pt x="2407285" y="57319"/>
                  <a:pt x="2419985" y="64939"/>
                  <a:pt x="2446655" y="57319"/>
                </a:cubicBezTo>
                <a:cubicBezTo>
                  <a:pt x="2473325" y="49699"/>
                  <a:pt x="2491740" y="21124"/>
                  <a:pt x="2512695" y="28744"/>
                </a:cubicBezTo>
                <a:cubicBezTo>
                  <a:pt x="2533650" y="36364"/>
                  <a:pt x="2543175" y="68114"/>
                  <a:pt x="2550795" y="94784"/>
                </a:cubicBezTo>
                <a:cubicBezTo>
                  <a:pt x="2558415" y="121454"/>
                  <a:pt x="2548890" y="134789"/>
                  <a:pt x="2550795" y="161459"/>
                </a:cubicBezTo>
                <a:cubicBezTo>
                  <a:pt x="2552700" y="188129"/>
                  <a:pt x="2545080" y="221784"/>
                  <a:pt x="2560320" y="227499"/>
                </a:cubicBezTo>
                <a:cubicBezTo>
                  <a:pt x="2575560" y="233214"/>
                  <a:pt x="2605405" y="210354"/>
                  <a:pt x="2626360" y="189399"/>
                </a:cubicBezTo>
                <a:cubicBezTo>
                  <a:pt x="2647315" y="168444"/>
                  <a:pt x="2648585" y="150029"/>
                  <a:pt x="2663825" y="123359"/>
                </a:cubicBezTo>
                <a:cubicBezTo>
                  <a:pt x="2679065" y="96689"/>
                  <a:pt x="2680970" y="70654"/>
                  <a:pt x="2701925" y="57319"/>
                </a:cubicBezTo>
                <a:cubicBezTo>
                  <a:pt x="2722880" y="43984"/>
                  <a:pt x="2741295" y="51604"/>
                  <a:pt x="2767965" y="57319"/>
                </a:cubicBezTo>
                <a:cubicBezTo>
                  <a:pt x="2794635" y="63034"/>
                  <a:pt x="2807335" y="66844"/>
                  <a:pt x="2834005" y="85894"/>
                </a:cubicBezTo>
                <a:cubicBezTo>
                  <a:pt x="2860675" y="104944"/>
                  <a:pt x="2873375" y="146219"/>
                  <a:pt x="2900045" y="151934"/>
                </a:cubicBezTo>
                <a:cubicBezTo>
                  <a:pt x="2926715" y="157649"/>
                  <a:pt x="2941320" y="134789"/>
                  <a:pt x="2966085" y="113834"/>
                </a:cubicBezTo>
                <a:cubicBezTo>
                  <a:pt x="2990850" y="92879"/>
                  <a:pt x="3013075" y="60494"/>
                  <a:pt x="3023235" y="47794"/>
                </a:cubicBezTo>
              </a:path>
            </a:pathLst>
          </a:custGeom>
        </p:spPr>
        <p:style>
          <a:lnRef idx="3">
            <a:schemeClr val="accent2"/>
          </a:lnRef>
          <a:fillRef idx="0">
            <a:srgbClr val="FFFFFF"/>
          </a:fillRef>
          <a:effectRef idx="0">
            <a:srgbClr val="FFFFFF"/>
          </a:effectRef>
          <a:fontRef idx="minor">
            <a:schemeClr val="tx1"/>
          </a:fontRef>
        </p:style>
        <p:txBody>
          <a:bodyPr rtlCol="0" anchor="ctr"/>
          <a:lstStyle/>
          <a:p>
            <a:pPr algn="ctr"/>
            <a:endParaRPr lang="zh-CN" altLang="en-US"/>
          </a:p>
        </p:txBody>
      </p:sp>
      <p:sp>
        <p:nvSpPr>
          <p:cNvPr id="12" name="任意多边形 11"/>
          <p:cNvSpPr/>
          <p:nvPr/>
        </p:nvSpPr>
        <p:spPr>
          <a:xfrm>
            <a:off x="3463925" y="2709398"/>
            <a:ext cx="2281816" cy="368300"/>
          </a:xfrm>
          <a:custGeom>
            <a:avLst/>
            <a:gdLst>
              <a:gd name="connisteX0" fmla="*/ 0 w 3060700"/>
              <a:gd name="connsiteY0" fmla="*/ 198817 h 377887"/>
              <a:gd name="connisteX1" fmla="*/ 66675 w 3060700"/>
              <a:gd name="connsiteY1" fmla="*/ 132777 h 377887"/>
              <a:gd name="connisteX2" fmla="*/ 123190 w 3060700"/>
              <a:gd name="connsiteY2" fmla="*/ 66737 h 377887"/>
              <a:gd name="connisteX3" fmla="*/ 179705 w 3060700"/>
              <a:gd name="connsiteY3" fmla="*/ 62 h 377887"/>
              <a:gd name="connisteX4" fmla="*/ 226695 w 3060700"/>
              <a:gd name="connsiteY4" fmla="*/ 66737 h 377887"/>
              <a:gd name="connisteX5" fmla="*/ 264795 w 3060700"/>
              <a:gd name="connsiteY5" fmla="*/ 142302 h 377887"/>
              <a:gd name="connisteX6" fmla="*/ 302260 w 3060700"/>
              <a:gd name="connsiteY6" fmla="*/ 208342 h 377887"/>
              <a:gd name="connisteX7" fmla="*/ 321310 w 3060700"/>
              <a:gd name="connsiteY7" fmla="*/ 142302 h 377887"/>
              <a:gd name="connisteX8" fmla="*/ 330835 w 3060700"/>
              <a:gd name="connsiteY8" fmla="*/ 75627 h 377887"/>
              <a:gd name="connisteX9" fmla="*/ 359410 w 3060700"/>
              <a:gd name="connsiteY9" fmla="*/ 9587 h 377887"/>
              <a:gd name="connisteX10" fmla="*/ 425450 w 3060700"/>
              <a:gd name="connsiteY10" fmla="*/ 75627 h 377887"/>
              <a:gd name="connisteX11" fmla="*/ 462915 w 3060700"/>
              <a:gd name="connsiteY11" fmla="*/ 142302 h 377887"/>
              <a:gd name="connisteX12" fmla="*/ 501015 w 3060700"/>
              <a:gd name="connsiteY12" fmla="*/ 208342 h 377887"/>
              <a:gd name="connisteX13" fmla="*/ 538480 w 3060700"/>
              <a:gd name="connsiteY13" fmla="*/ 132777 h 377887"/>
              <a:gd name="connisteX14" fmla="*/ 576580 w 3060700"/>
              <a:gd name="connsiteY14" fmla="*/ 66737 h 377887"/>
              <a:gd name="connisteX15" fmla="*/ 633095 w 3060700"/>
              <a:gd name="connsiteY15" fmla="*/ 62 h 377887"/>
              <a:gd name="connisteX16" fmla="*/ 661670 w 3060700"/>
              <a:gd name="connsiteY16" fmla="*/ 75627 h 377887"/>
              <a:gd name="connisteX17" fmla="*/ 699135 w 3060700"/>
              <a:gd name="connsiteY17" fmla="*/ 142302 h 377887"/>
              <a:gd name="connisteX18" fmla="*/ 765175 w 3060700"/>
              <a:gd name="connsiteY18" fmla="*/ 85152 h 377887"/>
              <a:gd name="connisteX19" fmla="*/ 803275 w 3060700"/>
              <a:gd name="connsiteY19" fmla="*/ 19112 h 377887"/>
              <a:gd name="connisteX20" fmla="*/ 869315 w 3060700"/>
              <a:gd name="connsiteY20" fmla="*/ 94677 h 377887"/>
              <a:gd name="connisteX21" fmla="*/ 897890 w 3060700"/>
              <a:gd name="connsiteY21" fmla="*/ 160717 h 377887"/>
              <a:gd name="connisteX22" fmla="*/ 954405 w 3060700"/>
              <a:gd name="connsiteY22" fmla="*/ 94677 h 377887"/>
              <a:gd name="connisteX23" fmla="*/ 991870 w 3060700"/>
              <a:gd name="connsiteY23" fmla="*/ 28637 h 377887"/>
              <a:gd name="connisteX24" fmla="*/ 1049020 w 3060700"/>
              <a:gd name="connsiteY24" fmla="*/ 94677 h 377887"/>
              <a:gd name="connisteX25" fmla="*/ 1076960 w 3060700"/>
              <a:gd name="connsiteY25" fmla="*/ 160717 h 377887"/>
              <a:gd name="connisteX26" fmla="*/ 1105535 w 3060700"/>
              <a:gd name="connsiteY26" fmla="*/ 236282 h 377887"/>
              <a:gd name="connisteX27" fmla="*/ 1134110 w 3060700"/>
              <a:gd name="connsiteY27" fmla="*/ 302322 h 377887"/>
              <a:gd name="connisteX28" fmla="*/ 1162050 w 3060700"/>
              <a:gd name="connsiteY28" fmla="*/ 236282 h 377887"/>
              <a:gd name="connisteX29" fmla="*/ 1200150 w 3060700"/>
              <a:gd name="connsiteY29" fmla="*/ 170242 h 377887"/>
              <a:gd name="connisteX30" fmla="*/ 1256665 w 3060700"/>
              <a:gd name="connsiteY30" fmla="*/ 104202 h 377887"/>
              <a:gd name="connisteX31" fmla="*/ 1303655 w 3060700"/>
              <a:gd name="connsiteY31" fmla="*/ 38162 h 377887"/>
              <a:gd name="connisteX32" fmla="*/ 1369695 w 3060700"/>
              <a:gd name="connsiteY32" fmla="*/ 38162 h 377887"/>
              <a:gd name="connisteX33" fmla="*/ 1436370 w 3060700"/>
              <a:gd name="connsiteY33" fmla="*/ 38162 h 377887"/>
              <a:gd name="connisteX34" fmla="*/ 1502410 w 3060700"/>
              <a:gd name="connsiteY34" fmla="*/ 38162 h 377887"/>
              <a:gd name="connisteX35" fmla="*/ 1558925 w 3060700"/>
              <a:gd name="connsiteY35" fmla="*/ 104202 h 377887"/>
              <a:gd name="connisteX36" fmla="*/ 1596390 w 3060700"/>
              <a:gd name="connsiteY36" fmla="*/ 170242 h 377887"/>
              <a:gd name="connisteX37" fmla="*/ 1644015 w 3060700"/>
              <a:gd name="connsiteY37" fmla="*/ 236282 h 377887"/>
              <a:gd name="connisteX38" fmla="*/ 1671955 w 3060700"/>
              <a:gd name="connsiteY38" fmla="*/ 170242 h 377887"/>
              <a:gd name="connisteX39" fmla="*/ 1681480 w 3060700"/>
              <a:gd name="connsiteY39" fmla="*/ 104202 h 377887"/>
              <a:gd name="connisteX40" fmla="*/ 1729105 w 3060700"/>
              <a:gd name="connsiteY40" fmla="*/ 170242 h 377887"/>
              <a:gd name="connisteX41" fmla="*/ 1785620 w 3060700"/>
              <a:gd name="connsiteY41" fmla="*/ 236282 h 377887"/>
              <a:gd name="connisteX42" fmla="*/ 1814195 w 3060700"/>
              <a:gd name="connsiteY42" fmla="*/ 311847 h 377887"/>
              <a:gd name="connisteX43" fmla="*/ 1842135 w 3060700"/>
              <a:gd name="connsiteY43" fmla="*/ 377887 h 377887"/>
              <a:gd name="connisteX44" fmla="*/ 1851660 w 3060700"/>
              <a:gd name="connsiteY44" fmla="*/ 311847 h 377887"/>
              <a:gd name="connisteX45" fmla="*/ 1861185 w 3060700"/>
              <a:gd name="connsiteY45" fmla="*/ 245807 h 377887"/>
              <a:gd name="connisteX46" fmla="*/ 1861185 w 3060700"/>
              <a:gd name="connsiteY46" fmla="*/ 179767 h 377887"/>
              <a:gd name="connisteX47" fmla="*/ 1861185 w 3060700"/>
              <a:gd name="connsiteY47" fmla="*/ 113727 h 377887"/>
              <a:gd name="connisteX48" fmla="*/ 1927225 w 3060700"/>
              <a:gd name="connsiteY48" fmla="*/ 57212 h 377887"/>
              <a:gd name="connisteX49" fmla="*/ 1993265 w 3060700"/>
              <a:gd name="connsiteY49" fmla="*/ 66737 h 377887"/>
              <a:gd name="connisteX50" fmla="*/ 2059305 w 3060700"/>
              <a:gd name="connsiteY50" fmla="*/ 75627 h 377887"/>
              <a:gd name="connisteX51" fmla="*/ 2116455 w 3060700"/>
              <a:gd name="connsiteY51" fmla="*/ 142302 h 377887"/>
              <a:gd name="connisteX52" fmla="*/ 2182495 w 3060700"/>
              <a:gd name="connsiteY52" fmla="*/ 132777 h 377887"/>
              <a:gd name="connisteX53" fmla="*/ 2239010 w 3060700"/>
              <a:gd name="connsiteY53" fmla="*/ 66737 h 377887"/>
              <a:gd name="connisteX54" fmla="*/ 2305050 w 3060700"/>
              <a:gd name="connsiteY54" fmla="*/ 85152 h 377887"/>
              <a:gd name="connisteX55" fmla="*/ 2371090 w 3060700"/>
              <a:gd name="connsiteY55" fmla="*/ 151192 h 377887"/>
              <a:gd name="connisteX56" fmla="*/ 2437130 w 3060700"/>
              <a:gd name="connsiteY56" fmla="*/ 151192 h 377887"/>
              <a:gd name="connisteX57" fmla="*/ 2503805 w 3060700"/>
              <a:gd name="connsiteY57" fmla="*/ 132777 h 377887"/>
              <a:gd name="connisteX58" fmla="*/ 2569845 w 3060700"/>
              <a:gd name="connsiteY58" fmla="*/ 94677 h 377887"/>
              <a:gd name="connisteX59" fmla="*/ 2635885 w 3060700"/>
              <a:gd name="connsiteY59" fmla="*/ 66737 h 377887"/>
              <a:gd name="connisteX60" fmla="*/ 2701925 w 3060700"/>
              <a:gd name="connsiteY60" fmla="*/ 66737 h 377887"/>
              <a:gd name="connisteX61" fmla="*/ 2767965 w 3060700"/>
              <a:gd name="connsiteY61" fmla="*/ 132777 h 377887"/>
              <a:gd name="connisteX62" fmla="*/ 2814955 w 3060700"/>
              <a:gd name="connsiteY62" fmla="*/ 198817 h 377887"/>
              <a:gd name="connisteX63" fmla="*/ 2881630 w 3060700"/>
              <a:gd name="connsiteY63" fmla="*/ 217867 h 377887"/>
              <a:gd name="connisteX64" fmla="*/ 2947670 w 3060700"/>
              <a:gd name="connsiteY64" fmla="*/ 160717 h 377887"/>
              <a:gd name="connisteX65" fmla="*/ 3013710 w 3060700"/>
              <a:gd name="connsiteY65" fmla="*/ 170242 h 377887"/>
              <a:gd name="connisteX66" fmla="*/ 3060700 w 3060700"/>
              <a:gd name="connsiteY66" fmla="*/ 236282 h 37788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Lst>
            <a:rect l="l" t="t" r="r" b="b"/>
            <a:pathLst>
              <a:path w="3060700" h="377888">
                <a:moveTo>
                  <a:pt x="0" y="198818"/>
                </a:moveTo>
                <a:cubicBezTo>
                  <a:pt x="12065" y="186753"/>
                  <a:pt x="41910" y="159448"/>
                  <a:pt x="66675" y="132778"/>
                </a:cubicBezTo>
                <a:cubicBezTo>
                  <a:pt x="91440" y="106108"/>
                  <a:pt x="100330" y="93408"/>
                  <a:pt x="123190" y="66738"/>
                </a:cubicBezTo>
                <a:cubicBezTo>
                  <a:pt x="146050" y="40068"/>
                  <a:pt x="158750" y="63"/>
                  <a:pt x="179705" y="63"/>
                </a:cubicBezTo>
                <a:cubicBezTo>
                  <a:pt x="200660" y="63"/>
                  <a:pt x="209550" y="38163"/>
                  <a:pt x="226695" y="66738"/>
                </a:cubicBezTo>
                <a:cubicBezTo>
                  <a:pt x="243840" y="95313"/>
                  <a:pt x="249555" y="113728"/>
                  <a:pt x="264795" y="142303"/>
                </a:cubicBezTo>
                <a:cubicBezTo>
                  <a:pt x="280035" y="170878"/>
                  <a:pt x="290830" y="208343"/>
                  <a:pt x="302260" y="208343"/>
                </a:cubicBezTo>
                <a:cubicBezTo>
                  <a:pt x="313690" y="208343"/>
                  <a:pt x="315595" y="168973"/>
                  <a:pt x="321310" y="142303"/>
                </a:cubicBezTo>
                <a:cubicBezTo>
                  <a:pt x="327025" y="115633"/>
                  <a:pt x="323215" y="102298"/>
                  <a:pt x="330835" y="75628"/>
                </a:cubicBezTo>
                <a:cubicBezTo>
                  <a:pt x="338455" y="48958"/>
                  <a:pt x="340360" y="9588"/>
                  <a:pt x="359410" y="9588"/>
                </a:cubicBezTo>
                <a:cubicBezTo>
                  <a:pt x="378460" y="9588"/>
                  <a:pt x="404495" y="48958"/>
                  <a:pt x="425450" y="75628"/>
                </a:cubicBezTo>
                <a:cubicBezTo>
                  <a:pt x="446405" y="102298"/>
                  <a:pt x="447675" y="115633"/>
                  <a:pt x="462915" y="142303"/>
                </a:cubicBezTo>
                <a:cubicBezTo>
                  <a:pt x="478155" y="168973"/>
                  <a:pt x="485775" y="210248"/>
                  <a:pt x="501015" y="208343"/>
                </a:cubicBezTo>
                <a:cubicBezTo>
                  <a:pt x="516255" y="206438"/>
                  <a:pt x="523240" y="161353"/>
                  <a:pt x="538480" y="132778"/>
                </a:cubicBezTo>
                <a:cubicBezTo>
                  <a:pt x="553720" y="104203"/>
                  <a:pt x="557530" y="93408"/>
                  <a:pt x="576580" y="66738"/>
                </a:cubicBezTo>
                <a:cubicBezTo>
                  <a:pt x="595630" y="40068"/>
                  <a:pt x="615950" y="-1842"/>
                  <a:pt x="633095" y="63"/>
                </a:cubicBezTo>
                <a:cubicBezTo>
                  <a:pt x="650240" y="1968"/>
                  <a:pt x="648335" y="47053"/>
                  <a:pt x="661670" y="75628"/>
                </a:cubicBezTo>
                <a:cubicBezTo>
                  <a:pt x="675005" y="104203"/>
                  <a:pt x="678180" y="140398"/>
                  <a:pt x="699135" y="142303"/>
                </a:cubicBezTo>
                <a:cubicBezTo>
                  <a:pt x="720090" y="144208"/>
                  <a:pt x="744220" y="109918"/>
                  <a:pt x="765175" y="85153"/>
                </a:cubicBezTo>
                <a:cubicBezTo>
                  <a:pt x="786130" y="60388"/>
                  <a:pt x="782320" y="17208"/>
                  <a:pt x="803275" y="19113"/>
                </a:cubicBezTo>
                <a:cubicBezTo>
                  <a:pt x="824230" y="21018"/>
                  <a:pt x="850265" y="66103"/>
                  <a:pt x="869315" y="94678"/>
                </a:cubicBezTo>
                <a:cubicBezTo>
                  <a:pt x="888365" y="123253"/>
                  <a:pt x="880745" y="160718"/>
                  <a:pt x="897890" y="160718"/>
                </a:cubicBezTo>
                <a:cubicBezTo>
                  <a:pt x="915035" y="160718"/>
                  <a:pt x="935355" y="121348"/>
                  <a:pt x="954405" y="94678"/>
                </a:cubicBezTo>
                <a:cubicBezTo>
                  <a:pt x="973455" y="68008"/>
                  <a:pt x="972820" y="28638"/>
                  <a:pt x="991870" y="28638"/>
                </a:cubicBezTo>
                <a:cubicBezTo>
                  <a:pt x="1010920" y="28638"/>
                  <a:pt x="1031875" y="68008"/>
                  <a:pt x="1049020" y="94678"/>
                </a:cubicBezTo>
                <a:cubicBezTo>
                  <a:pt x="1066165" y="121348"/>
                  <a:pt x="1065530" y="132143"/>
                  <a:pt x="1076960" y="160718"/>
                </a:cubicBezTo>
                <a:cubicBezTo>
                  <a:pt x="1088390" y="189293"/>
                  <a:pt x="1094105" y="207708"/>
                  <a:pt x="1105535" y="236283"/>
                </a:cubicBezTo>
                <a:cubicBezTo>
                  <a:pt x="1116965" y="264858"/>
                  <a:pt x="1122680" y="302323"/>
                  <a:pt x="1134110" y="302323"/>
                </a:cubicBezTo>
                <a:cubicBezTo>
                  <a:pt x="1145540" y="302323"/>
                  <a:pt x="1148715" y="262953"/>
                  <a:pt x="1162050" y="236283"/>
                </a:cubicBezTo>
                <a:cubicBezTo>
                  <a:pt x="1175385" y="209613"/>
                  <a:pt x="1181100" y="196913"/>
                  <a:pt x="1200150" y="170243"/>
                </a:cubicBezTo>
                <a:cubicBezTo>
                  <a:pt x="1219200" y="143573"/>
                  <a:pt x="1235710" y="130873"/>
                  <a:pt x="1256665" y="104203"/>
                </a:cubicBezTo>
                <a:cubicBezTo>
                  <a:pt x="1277620" y="77533"/>
                  <a:pt x="1280795" y="51498"/>
                  <a:pt x="1303655" y="38163"/>
                </a:cubicBezTo>
                <a:cubicBezTo>
                  <a:pt x="1326515" y="24828"/>
                  <a:pt x="1343025" y="38163"/>
                  <a:pt x="1369695" y="38163"/>
                </a:cubicBezTo>
                <a:cubicBezTo>
                  <a:pt x="1396365" y="38163"/>
                  <a:pt x="1409700" y="38163"/>
                  <a:pt x="1436370" y="38163"/>
                </a:cubicBezTo>
                <a:cubicBezTo>
                  <a:pt x="1463040" y="38163"/>
                  <a:pt x="1477645" y="24828"/>
                  <a:pt x="1502410" y="38163"/>
                </a:cubicBezTo>
                <a:cubicBezTo>
                  <a:pt x="1527175" y="51498"/>
                  <a:pt x="1539875" y="77533"/>
                  <a:pt x="1558925" y="104203"/>
                </a:cubicBezTo>
                <a:cubicBezTo>
                  <a:pt x="1577975" y="130873"/>
                  <a:pt x="1579245" y="143573"/>
                  <a:pt x="1596390" y="170243"/>
                </a:cubicBezTo>
                <a:cubicBezTo>
                  <a:pt x="1613535" y="196913"/>
                  <a:pt x="1628775" y="236283"/>
                  <a:pt x="1644015" y="236283"/>
                </a:cubicBezTo>
                <a:cubicBezTo>
                  <a:pt x="1659255" y="236283"/>
                  <a:pt x="1664335" y="196913"/>
                  <a:pt x="1671955" y="170243"/>
                </a:cubicBezTo>
                <a:cubicBezTo>
                  <a:pt x="1679575" y="143573"/>
                  <a:pt x="1670050" y="104203"/>
                  <a:pt x="1681480" y="104203"/>
                </a:cubicBezTo>
                <a:cubicBezTo>
                  <a:pt x="1692910" y="104203"/>
                  <a:pt x="1708150" y="143573"/>
                  <a:pt x="1729105" y="170243"/>
                </a:cubicBezTo>
                <a:cubicBezTo>
                  <a:pt x="1750060" y="196913"/>
                  <a:pt x="1768475" y="207708"/>
                  <a:pt x="1785620" y="236283"/>
                </a:cubicBezTo>
                <a:cubicBezTo>
                  <a:pt x="1802765" y="264858"/>
                  <a:pt x="1802765" y="283273"/>
                  <a:pt x="1814195" y="311848"/>
                </a:cubicBezTo>
                <a:cubicBezTo>
                  <a:pt x="1825625" y="340423"/>
                  <a:pt x="1834515" y="377888"/>
                  <a:pt x="1842135" y="377888"/>
                </a:cubicBezTo>
                <a:cubicBezTo>
                  <a:pt x="1849755" y="377888"/>
                  <a:pt x="1847850" y="338518"/>
                  <a:pt x="1851660" y="311848"/>
                </a:cubicBezTo>
                <a:cubicBezTo>
                  <a:pt x="1855470" y="285178"/>
                  <a:pt x="1859280" y="272478"/>
                  <a:pt x="1861185" y="245808"/>
                </a:cubicBezTo>
                <a:cubicBezTo>
                  <a:pt x="1863090" y="219138"/>
                  <a:pt x="1861185" y="206438"/>
                  <a:pt x="1861185" y="179768"/>
                </a:cubicBezTo>
                <a:cubicBezTo>
                  <a:pt x="1861185" y="153098"/>
                  <a:pt x="1847850" y="138493"/>
                  <a:pt x="1861185" y="113728"/>
                </a:cubicBezTo>
                <a:cubicBezTo>
                  <a:pt x="1874520" y="88963"/>
                  <a:pt x="1900555" y="66738"/>
                  <a:pt x="1927225" y="57213"/>
                </a:cubicBezTo>
                <a:cubicBezTo>
                  <a:pt x="1953895" y="47688"/>
                  <a:pt x="1966595" y="62928"/>
                  <a:pt x="1993265" y="66738"/>
                </a:cubicBezTo>
                <a:cubicBezTo>
                  <a:pt x="2019935" y="70548"/>
                  <a:pt x="2034540" y="60388"/>
                  <a:pt x="2059305" y="75628"/>
                </a:cubicBezTo>
                <a:cubicBezTo>
                  <a:pt x="2084070" y="90868"/>
                  <a:pt x="2091690" y="130873"/>
                  <a:pt x="2116455" y="142303"/>
                </a:cubicBezTo>
                <a:cubicBezTo>
                  <a:pt x="2141220" y="153733"/>
                  <a:pt x="2157730" y="148018"/>
                  <a:pt x="2182495" y="132778"/>
                </a:cubicBezTo>
                <a:cubicBezTo>
                  <a:pt x="2207260" y="117538"/>
                  <a:pt x="2214245" y="76263"/>
                  <a:pt x="2239010" y="66738"/>
                </a:cubicBezTo>
                <a:cubicBezTo>
                  <a:pt x="2263775" y="57213"/>
                  <a:pt x="2278380" y="68008"/>
                  <a:pt x="2305050" y="85153"/>
                </a:cubicBezTo>
                <a:cubicBezTo>
                  <a:pt x="2331720" y="102298"/>
                  <a:pt x="2344420" y="137858"/>
                  <a:pt x="2371090" y="151193"/>
                </a:cubicBezTo>
                <a:cubicBezTo>
                  <a:pt x="2397760" y="164528"/>
                  <a:pt x="2410460" y="155003"/>
                  <a:pt x="2437130" y="151193"/>
                </a:cubicBezTo>
                <a:cubicBezTo>
                  <a:pt x="2463800" y="147383"/>
                  <a:pt x="2477135" y="144208"/>
                  <a:pt x="2503805" y="132778"/>
                </a:cubicBezTo>
                <a:cubicBezTo>
                  <a:pt x="2530475" y="121348"/>
                  <a:pt x="2543175" y="108013"/>
                  <a:pt x="2569845" y="94678"/>
                </a:cubicBezTo>
                <a:cubicBezTo>
                  <a:pt x="2596515" y="81343"/>
                  <a:pt x="2609215" y="72453"/>
                  <a:pt x="2635885" y="66738"/>
                </a:cubicBezTo>
                <a:cubicBezTo>
                  <a:pt x="2662555" y="61023"/>
                  <a:pt x="2675255" y="53403"/>
                  <a:pt x="2701925" y="66738"/>
                </a:cubicBezTo>
                <a:cubicBezTo>
                  <a:pt x="2728595" y="80073"/>
                  <a:pt x="2745105" y="106108"/>
                  <a:pt x="2767965" y="132778"/>
                </a:cubicBezTo>
                <a:cubicBezTo>
                  <a:pt x="2790825" y="159448"/>
                  <a:pt x="2792095" y="181673"/>
                  <a:pt x="2814955" y="198818"/>
                </a:cubicBezTo>
                <a:cubicBezTo>
                  <a:pt x="2837815" y="215963"/>
                  <a:pt x="2854960" y="225488"/>
                  <a:pt x="2881630" y="217868"/>
                </a:cubicBezTo>
                <a:cubicBezTo>
                  <a:pt x="2908300" y="210248"/>
                  <a:pt x="2921000" y="170243"/>
                  <a:pt x="2947670" y="160718"/>
                </a:cubicBezTo>
                <a:cubicBezTo>
                  <a:pt x="2974340" y="151193"/>
                  <a:pt x="2990850" y="155003"/>
                  <a:pt x="3013710" y="170243"/>
                </a:cubicBezTo>
                <a:cubicBezTo>
                  <a:pt x="3036570" y="185483"/>
                  <a:pt x="3052445" y="222948"/>
                  <a:pt x="3060700" y="236283"/>
                </a:cubicBezTo>
              </a:path>
            </a:pathLst>
          </a:custGeom>
        </p:spPr>
        <p:style>
          <a:lnRef idx="3">
            <a:schemeClr val="accent4"/>
          </a:lnRef>
          <a:fillRef idx="0">
            <a:srgbClr val="FFFFFF"/>
          </a:fillRef>
          <a:effectRef idx="0">
            <a:srgbClr val="FFFFFF"/>
          </a:effectRef>
          <a:fontRef idx="minor">
            <a:schemeClr val="tx1"/>
          </a:fontRef>
        </p:style>
        <p:txBody>
          <a:bodyPr rtlCol="0" anchor="ctr"/>
          <a:lstStyle/>
          <a:p>
            <a:pPr algn="ctr"/>
            <a:endParaRPr lang="zh-CN" altLang="en-US"/>
          </a:p>
        </p:txBody>
      </p:sp>
      <p:sp>
        <p:nvSpPr>
          <p:cNvPr id="13" name="文本框 12"/>
          <p:cNvSpPr txBox="1"/>
          <p:nvPr/>
        </p:nvSpPr>
        <p:spPr>
          <a:xfrm>
            <a:off x="4437483" y="2242569"/>
            <a:ext cx="251992" cy="276999"/>
          </a:xfrm>
          <a:prstGeom prst="rect">
            <a:avLst/>
          </a:prstGeom>
          <a:noFill/>
        </p:spPr>
        <p:txBody>
          <a:bodyPr wrap="none" rtlCol="0" anchor="t">
            <a:spAutoFit/>
          </a:bodyPr>
          <a:lstStyle/>
          <a:p>
            <a:r>
              <a:rPr lang="zh-CN" altLang="en-US" sz="1200" dirty="0">
                <a:latin typeface="微软雅黑" panose="020B0503020204020204" charset="-122"/>
                <a:ea typeface="微软雅黑" panose="020B0503020204020204" charset="-122"/>
              </a:rPr>
              <a:t>•</a:t>
            </a:r>
          </a:p>
        </p:txBody>
      </p:sp>
      <p:sp>
        <p:nvSpPr>
          <p:cNvPr id="14" name="文本框 13"/>
          <p:cNvSpPr txBox="1"/>
          <p:nvPr/>
        </p:nvSpPr>
        <p:spPr>
          <a:xfrm>
            <a:off x="4438907" y="2368480"/>
            <a:ext cx="251992" cy="276999"/>
          </a:xfrm>
          <a:prstGeom prst="rect">
            <a:avLst/>
          </a:prstGeom>
          <a:noFill/>
        </p:spPr>
        <p:txBody>
          <a:bodyPr wrap="none" rtlCol="0" anchor="t">
            <a:spAutoFit/>
          </a:bodyPr>
          <a:lstStyle/>
          <a:p>
            <a:r>
              <a:rPr lang="zh-CN" altLang="en-US" sz="1200" dirty="0">
                <a:latin typeface="微软雅黑" panose="020B0503020204020204" charset="-122"/>
                <a:ea typeface="微软雅黑" panose="020B0503020204020204" charset="-122"/>
              </a:rPr>
              <a:t>•</a:t>
            </a:r>
          </a:p>
        </p:txBody>
      </p:sp>
      <p:sp>
        <p:nvSpPr>
          <p:cNvPr id="15" name="文本框 14"/>
          <p:cNvSpPr txBox="1"/>
          <p:nvPr/>
        </p:nvSpPr>
        <p:spPr>
          <a:xfrm>
            <a:off x="4437483" y="2481892"/>
            <a:ext cx="251992" cy="276999"/>
          </a:xfrm>
          <a:prstGeom prst="rect">
            <a:avLst/>
          </a:prstGeom>
          <a:noFill/>
        </p:spPr>
        <p:txBody>
          <a:bodyPr wrap="none" rtlCol="0" anchor="t">
            <a:spAutoFit/>
          </a:bodyPr>
          <a:lstStyle/>
          <a:p>
            <a:r>
              <a:rPr lang="zh-CN" altLang="en-US" sz="1200" dirty="0">
                <a:latin typeface="微软雅黑" panose="020B0503020204020204" charset="-122"/>
                <a:ea typeface="微软雅黑" panose="020B0503020204020204" charset="-122"/>
              </a:rPr>
              <a:t>•</a:t>
            </a:r>
          </a:p>
        </p:txBody>
      </p:sp>
      <p:sp>
        <p:nvSpPr>
          <p:cNvPr id="16" name="左大括号 15"/>
          <p:cNvSpPr/>
          <p:nvPr/>
        </p:nvSpPr>
        <p:spPr>
          <a:xfrm>
            <a:off x="3002280" y="1961516"/>
            <a:ext cx="378937" cy="916156"/>
          </a:xfrm>
          <a:prstGeom prst="lef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7" name="文本框 16"/>
          <p:cNvSpPr txBox="1"/>
          <p:nvPr/>
        </p:nvSpPr>
        <p:spPr>
          <a:xfrm>
            <a:off x="3001568" y="1250830"/>
            <a:ext cx="2160600" cy="584775"/>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zh-CN" altLang="en-US" sz="3200" b="1" dirty="0">
                <a:latin typeface="Times New Roman" panose="02020603050405020304" pitchFamily="18" charset="0"/>
                <a:ea typeface="微软雅黑" panose="020B0503020204020204" charset="-122"/>
                <a:cs typeface="Times New Roman" panose="02020603050405020304" pitchFamily="18" charset="0"/>
              </a:rPr>
              <a:t>输入数据</a:t>
            </a:r>
            <a:endParaRPr lang="en-US" altLang="zh-CN" sz="32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18" name="文本框 17"/>
          <p:cNvSpPr txBox="1"/>
          <p:nvPr/>
        </p:nvSpPr>
        <p:spPr>
          <a:xfrm>
            <a:off x="1871315" y="1961516"/>
            <a:ext cx="1320433" cy="954107"/>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en-US" altLang="zh-CN" sz="2800" dirty="0">
                <a:latin typeface="Times New Roman" panose="02020603050405020304" pitchFamily="18" charset="0"/>
                <a:cs typeface="Times New Roman" panose="02020603050405020304" pitchFamily="18" charset="0"/>
              </a:rPr>
              <a:t>N</a:t>
            </a:r>
            <a:r>
              <a:rPr lang="zh-CN" altLang="en-US" sz="2800" dirty="0">
                <a:latin typeface="+mn-ea"/>
                <a:cs typeface="Times New Roman" panose="02020603050405020304" pitchFamily="18" charset="0"/>
              </a:rPr>
              <a:t>维时间序列</a:t>
            </a:r>
            <a:endParaRPr lang="en-US" altLang="zh-CN" sz="2800" dirty="0">
              <a:latin typeface="+mn-ea"/>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505200" y="1425388"/>
            <a:ext cx="3567954" cy="3113456"/>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8" name="文本框 57"/>
          <p:cNvSpPr txBox="1"/>
          <p:nvPr/>
        </p:nvSpPr>
        <p:spPr>
          <a:xfrm>
            <a:off x="3845630" y="1644741"/>
            <a:ext cx="2975722" cy="523220"/>
          </a:xfrm>
          <a:prstGeom prst="rect">
            <a:avLst/>
          </a:prstGeom>
          <a:solidFill>
            <a:schemeClr val="accent4">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8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异常得分计算</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2" name="文本框 1"/>
          <p:cNvSpPr txBox="1"/>
          <p:nvPr/>
        </p:nvSpPr>
        <p:spPr>
          <a:xfrm>
            <a:off x="3845630" y="2518868"/>
            <a:ext cx="2975722" cy="523220"/>
          </a:xfrm>
          <a:prstGeom prst="rect">
            <a:avLst/>
          </a:prstGeom>
          <a:solidFill>
            <a:schemeClr val="accent4">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8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异常阈值确定</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3" name="文本框 2"/>
          <p:cNvSpPr txBox="1"/>
          <p:nvPr/>
        </p:nvSpPr>
        <p:spPr>
          <a:xfrm>
            <a:off x="3845630" y="3392995"/>
            <a:ext cx="2975722" cy="523220"/>
          </a:xfrm>
          <a:prstGeom prst="rect">
            <a:avLst/>
          </a:prstGeom>
          <a:solidFill>
            <a:schemeClr val="accent4">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8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异常检测</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5" name="直接箭头连接符 4"/>
          <p:cNvCxnSpPr>
            <a:cxnSpLocks/>
            <a:stCxn id="58" idx="2"/>
            <a:endCxn id="2" idx="0"/>
          </p:cNvCxnSpPr>
          <p:nvPr/>
        </p:nvCxnSpPr>
        <p:spPr>
          <a:xfrm>
            <a:off x="5333491" y="2167961"/>
            <a:ext cx="0" cy="350907"/>
          </a:xfrm>
          <a:prstGeom prst="straightConnector1">
            <a:avLst/>
          </a:prstGeom>
          <a:ln w="28575">
            <a:tailEnd type="arrow"/>
          </a:ln>
        </p:spPr>
        <p:style>
          <a:lnRef idx="2">
            <a:schemeClr val="accent1"/>
          </a:lnRef>
          <a:fillRef idx="0">
            <a:srgbClr val="FFFFFF"/>
          </a:fillRef>
          <a:effectRef idx="0">
            <a:srgbClr val="FFFFFF"/>
          </a:effectRef>
          <a:fontRef idx="minor">
            <a:schemeClr val="tx1"/>
          </a:fontRef>
        </p:style>
      </p:cxnSp>
      <p:cxnSp>
        <p:nvCxnSpPr>
          <p:cNvPr id="6" name="直接箭头连接符 5"/>
          <p:cNvCxnSpPr>
            <a:cxnSpLocks/>
            <a:stCxn id="2" idx="2"/>
            <a:endCxn id="3" idx="0"/>
          </p:cNvCxnSpPr>
          <p:nvPr/>
        </p:nvCxnSpPr>
        <p:spPr>
          <a:xfrm>
            <a:off x="5333491" y="3042088"/>
            <a:ext cx="0" cy="350907"/>
          </a:xfrm>
          <a:prstGeom prst="straightConnector1">
            <a:avLst/>
          </a:prstGeom>
          <a:ln w="28575">
            <a:tailEnd type="arrow"/>
          </a:ln>
        </p:spPr>
        <p:style>
          <a:lnRef idx="2">
            <a:schemeClr val="accent1"/>
          </a:lnRef>
          <a:fillRef idx="0">
            <a:srgbClr val="FFFFFF"/>
          </a:fillRef>
          <a:effectRef idx="0">
            <a:srgbClr val="FFFFFF"/>
          </a:effectRef>
          <a:fontRef idx="minor">
            <a:schemeClr val="tx1"/>
          </a:fontRef>
        </p:style>
      </p:cxnSp>
      <p:sp>
        <p:nvSpPr>
          <p:cNvPr id="32" name="文本框 31"/>
          <p:cNvSpPr txBox="1"/>
          <p:nvPr/>
        </p:nvSpPr>
        <p:spPr>
          <a:xfrm>
            <a:off x="3942360" y="3954069"/>
            <a:ext cx="2782261" cy="584775"/>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zh-CN" altLang="en-US" sz="3200" b="1" dirty="0">
                <a:latin typeface="Times New Roman" panose="02020603050405020304" pitchFamily="18" charset="0"/>
                <a:ea typeface="微软雅黑" panose="020B0503020204020204" charset="-122"/>
                <a:cs typeface="Times New Roman" panose="02020603050405020304" pitchFamily="18" charset="0"/>
              </a:rPr>
              <a:t>异常检测模块</a:t>
            </a:r>
            <a:endParaRPr lang="en-US" altLang="zh-CN" sz="3200" b="1" dirty="0">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303010" y="1671320"/>
            <a:ext cx="3136265" cy="368935"/>
          </a:xfrm>
          <a:prstGeom prst="rect">
            <a:avLst/>
          </a:prstGeom>
          <a:solidFill>
            <a:schemeClr val="bg1"/>
          </a:solidFill>
          <a:ln w="28575">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矩形 10"/>
          <p:cNvSpPr/>
          <p:nvPr/>
        </p:nvSpPr>
        <p:spPr>
          <a:xfrm>
            <a:off x="6303010" y="1652270"/>
            <a:ext cx="3060065" cy="368935"/>
          </a:xfrm>
          <a:prstGeom prst="rect">
            <a:avLst/>
          </a:prstGeom>
          <a:solidFill>
            <a:schemeClr val="bg1"/>
          </a:solidFill>
          <a:ln w="28575">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矩形 20"/>
          <p:cNvSpPr/>
          <p:nvPr/>
        </p:nvSpPr>
        <p:spPr>
          <a:xfrm>
            <a:off x="6227445" y="3166745"/>
            <a:ext cx="3211830" cy="443865"/>
          </a:xfrm>
          <a:prstGeom prst="rect">
            <a:avLst/>
          </a:prstGeom>
          <a:solidFill>
            <a:schemeClr val="bg1"/>
          </a:solidFill>
          <a:ln w="28575">
            <a:solidFill>
              <a:schemeClr val="accent3">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矩形 19"/>
          <p:cNvSpPr/>
          <p:nvPr/>
        </p:nvSpPr>
        <p:spPr>
          <a:xfrm>
            <a:off x="6227445" y="2144395"/>
            <a:ext cx="3211830" cy="387350"/>
          </a:xfrm>
          <a:prstGeom prst="rect">
            <a:avLst/>
          </a:prstGeom>
          <a:solidFill>
            <a:schemeClr val="bg1"/>
          </a:solidFill>
          <a:ln w="28575">
            <a:solidFill>
              <a:schemeClr val="accent6">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矩形 18"/>
          <p:cNvSpPr/>
          <p:nvPr/>
        </p:nvSpPr>
        <p:spPr>
          <a:xfrm>
            <a:off x="6227445" y="1678305"/>
            <a:ext cx="3211830" cy="387350"/>
          </a:xfrm>
          <a:prstGeom prst="rect">
            <a:avLst/>
          </a:prstGeom>
          <a:solidFill>
            <a:schemeClr val="bg1"/>
          </a:solidFill>
          <a:ln w="28575">
            <a:solidFill>
              <a:schemeClr val="accent5">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圆角矩形 3"/>
          <p:cNvSpPr/>
          <p:nvPr/>
        </p:nvSpPr>
        <p:spPr>
          <a:xfrm>
            <a:off x="113031" y="1568823"/>
            <a:ext cx="9999157" cy="3795001"/>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800">
                <a:latin typeface="Times New Roman" panose="02020603050405020304" pitchFamily="18" charset="0"/>
                <a:ea typeface="微软雅黑" panose="020B0503020204020204" charset="-122"/>
                <a:cs typeface="Times New Roman" panose="02020603050405020304" pitchFamily="18" charset="0"/>
              </a:rPr>
              <a:t>Univariate</a:t>
            </a:r>
            <a:endParaRPr lang="zh-CN" altLang="en-US"/>
          </a:p>
        </p:txBody>
      </p:sp>
      <p:sp>
        <p:nvSpPr>
          <p:cNvPr id="8" name="任意多边形 7"/>
          <p:cNvSpPr/>
          <p:nvPr/>
        </p:nvSpPr>
        <p:spPr>
          <a:xfrm>
            <a:off x="368300" y="1685633"/>
            <a:ext cx="2239418" cy="16129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 name="任意多边形 9"/>
          <p:cNvSpPr/>
          <p:nvPr/>
        </p:nvSpPr>
        <p:spPr>
          <a:xfrm>
            <a:off x="368300" y="1845796"/>
            <a:ext cx="2202589" cy="292735"/>
          </a:xfrm>
          <a:custGeom>
            <a:avLst/>
            <a:gdLst>
              <a:gd name="connisteX0" fmla="*/ 0 w 3023235"/>
              <a:gd name="connsiteY0" fmla="*/ 237024 h 258993"/>
              <a:gd name="connisteX1" fmla="*/ 66040 w 3023235"/>
              <a:gd name="connsiteY1" fmla="*/ 179874 h 258993"/>
              <a:gd name="connisteX2" fmla="*/ 132715 w 3023235"/>
              <a:gd name="connsiteY2" fmla="*/ 132884 h 258993"/>
              <a:gd name="connisteX3" fmla="*/ 208280 w 3023235"/>
              <a:gd name="connsiteY3" fmla="*/ 104309 h 258993"/>
              <a:gd name="connisteX4" fmla="*/ 274320 w 3023235"/>
              <a:gd name="connsiteY4" fmla="*/ 66844 h 258993"/>
              <a:gd name="connisteX5" fmla="*/ 340360 w 3023235"/>
              <a:gd name="connsiteY5" fmla="*/ 19219 h 258993"/>
              <a:gd name="connisteX6" fmla="*/ 396875 w 3023235"/>
              <a:gd name="connsiteY6" fmla="*/ 85894 h 258993"/>
              <a:gd name="connisteX7" fmla="*/ 462915 w 3023235"/>
              <a:gd name="connsiteY7" fmla="*/ 104309 h 258993"/>
              <a:gd name="connisteX8" fmla="*/ 528955 w 3023235"/>
              <a:gd name="connsiteY8" fmla="*/ 113834 h 258993"/>
              <a:gd name="connisteX9" fmla="*/ 594995 w 3023235"/>
              <a:gd name="connsiteY9" fmla="*/ 94784 h 258993"/>
              <a:gd name="connisteX10" fmla="*/ 661670 w 3023235"/>
              <a:gd name="connsiteY10" fmla="*/ 47794 h 258993"/>
              <a:gd name="connisteX11" fmla="*/ 727710 w 3023235"/>
              <a:gd name="connsiteY11" fmla="*/ 28744 h 258993"/>
              <a:gd name="connisteX12" fmla="*/ 793750 w 3023235"/>
              <a:gd name="connsiteY12" fmla="*/ 38269 h 258993"/>
              <a:gd name="connisteX13" fmla="*/ 850265 w 3023235"/>
              <a:gd name="connsiteY13" fmla="*/ 104309 h 258993"/>
              <a:gd name="connisteX14" fmla="*/ 888365 w 3023235"/>
              <a:gd name="connsiteY14" fmla="*/ 170349 h 258993"/>
              <a:gd name="connisteX15" fmla="*/ 954405 w 3023235"/>
              <a:gd name="connsiteY15" fmla="*/ 217974 h 258993"/>
              <a:gd name="connisteX16" fmla="*/ 1020445 w 3023235"/>
              <a:gd name="connsiteY16" fmla="*/ 170349 h 258993"/>
              <a:gd name="connisteX17" fmla="*/ 1086485 w 3023235"/>
              <a:gd name="connsiteY17" fmla="*/ 113834 h 258993"/>
              <a:gd name="connisteX18" fmla="*/ 1152525 w 3023235"/>
              <a:gd name="connsiteY18" fmla="*/ 66844 h 258993"/>
              <a:gd name="connisteX19" fmla="*/ 1218565 w 3023235"/>
              <a:gd name="connsiteY19" fmla="*/ 66844 h 258993"/>
              <a:gd name="connisteX20" fmla="*/ 1284605 w 3023235"/>
              <a:gd name="connsiteY20" fmla="*/ 66844 h 258993"/>
              <a:gd name="connisteX21" fmla="*/ 1351280 w 3023235"/>
              <a:gd name="connsiteY21" fmla="*/ 85894 h 258993"/>
              <a:gd name="connisteX22" fmla="*/ 1417320 w 3023235"/>
              <a:gd name="connsiteY22" fmla="*/ 104309 h 258993"/>
              <a:gd name="connisteX23" fmla="*/ 1483360 w 3023235"/>
              <a:gd name="connsiteY23" fmla="*/ 104309 h 258993"/>
              <a:gd name="connisteX24" fmla="*/ 1549400 w 3023235"/>
              <a:gd name="connsiteY24" fmla="*/ 104309 h 258993"/>
              <a:gd name="connisteX25" fmla="*/ 1615440 w 3023235"/>
              <a:gd name="connsiteY25" fmla="*/ 104309 h 258993"/>
              <a:gd name="connisteX26" fmla="*/ 1662430 w 3023235"/>
              <a:gd name="connsiteY26" fmla="*/ 170349 h 258993"/>
              <a:gd name="connisteX27" fmla="*/ 1710055 w 3023235"/>
              <a:gd name="connsiteY27" fmla="*/ 237024 h 258993"/>
              <a:gd name="connisteX28" fmla="*/ 1776095 w 3023235"/>
              <a:gd name="connsiteY28" fmla="*/ 255439 h 258993"/>
              <a:gd name="connisteX29" fmla="*/ 1823085 w 3023235"/>
              <a:gd name="connsiteY29" fmla="*/ 189399 h 258993"/>
              <a:gd name="connisteX30" fmla="*/ 1889760 w 3023235"/>
              <a:gd name="connsiteY30" fmla="*/ 123359 h 258993"/>
              <a:gd name="connisteX31" fmla="*/ 1955800 w 3023235"/>
              <a:gd name="connsiteY31" fmla="*/ 66844 h 258993"/>
              <a:gd name="connisteX32" fmla="*/ 2012315 w 3023235"/>
              <a:gd name="connsiteY32" fmla="*/ 804 h 258993"/>
              <a:gd name="connisteX33" fmla="*/ 2078355 w 3023235"/>
              <a:gd name="connsiteY33" fmla="*/ 38269 h 258993"/>
              <a:gd name="connisteX34" fmla="*/ 2144395 w 3023235"/>
              <a:gd name="connsiteY34" fmla="*/ 85894 h 258993"/>
              <a:gd name="connisteX35" fmla="*/ 2153920 w 3023235"/>
              <a:gd name="connsiteY35" fmla="*/ 151934 h 258993"/>
              <a:gd name="connisteX36" fmla="*/ 2219960 w 3023235"/>
              <a:gd name="connsiteY36" fmla="*/ 179874 h 258993"/>
              <a:gd name="connisteX37" fmla="*/ 2286000 w 3023235"/>
              <a:gd name="connsiteY37" fmla="*/ 170349 h 258993"/>
              <a:gd name="connisteX38" fmla="*/ 2314575 w 3023235"/>
              <a:gd name="connsiteY38" fmla="*/ 104309 h 258993"/>
              <a:gd name="connisteX39" fmla="*/ 2380615 w 3023235"/>
              <a:gd name="connsiteY39" fmla="*/ 66844 h 258993"/>
              <a:gd name="connisteX40" fmla="*/ 2446655 w 3023235"/>
              <a:gd name="connsiteY40" fmla="*/ 57319 h 258993"/>
              <a:gd name="connisteX41" fmla="*/ 2512695 w 3023235"/>
              <a:gd name="connsiteY41" fmla="*/ 28744 h 258993"/>
              <a:gd name="connisteX42" fmla="*/ 2550795 w 3023235"/>
              <a:gd name="connsiteY42" fmla="*/ 94784 h 258993"/>
              <a:gd name="connisteX43" fmla="*/ 2550795 w 3023235"/>
              <a:gd name="connsiteY43" fmla="*/ 161459 h 258993"/>
              <a:gd name="connisteX44" fmla="*/ 2560320 w 3023235"/>
              <a:gd name="connsiteY44" fmla="*/ 227499 h 258993"/>
              <a:gd name="connisteX45" fmla="*/ 2626360 w 3023235"/>
              <a:gd name="connsiteY45" fmla="*/ 189399 h 258993"/>
              <a:gd name="connisteX46" fmla="*/ 2663825 w 3023235"/>
              <a:gd name="connsiteY46" fmla="*/ 123359 h 258993"/>
              <a:gd name="connisteX47" fmla="*/ 2701925 w 3023235"/>
              <a:gd name="connsiteY47" fmla="*/ 57319 h 258993"/>
              <a:gd name="connisteX48" fmla="*/ 2767965 w 3023235"/>
              <a:gd name="connsiteY48" fmla="*/ 57319 h 258993"/>
              <a:gd name="connisteX49" fmla="*/ 2834005 w 3023235"/>
              <a:gd name="connsiteY49" fmla="*/ 85894 h 258993"/>
              <a:gd name="connisteX50" fmla="*/ 2900045 w 3023235"/>
              <a:gd name="connsiteY50" fmla="*/ 151934 h 258993"/>
              <a:gd name="connisteX51" fmla="*/ 2966085 w 3023235"/>
              <a:gd name="connsiteY51" fmla="*/ 113834 h 258993"/>
              <a:gd name="connisteX52" fmla="*/ 3023235 w 3023235"/>
              <a:gd name="connsiteY52" fmla="*/ 47794 h 25899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Lst>
            <a:rect l="l" t="t" r="r" b="b"/>
            <a:pathLst>
              <a:path w="3023235" h="258994">
                <a:moveTo>
                  <a:pt x="0" y="237024"/>
                </a:moveTo>
                <a:cubicBezTo>
                  <a:pt x="12065" y="226229"/>
                  <a:pt x="39370" y="200829"/>
                  <a:pt x="66040" y="179874"/>
                </a:cubicBezTo>
                <a:cubicBezTo>
                  <a:pt x="92710" y="158919"/>
                  <a:pt x="104140" y="148124"/>
                  <a:pt x="132715" y="132884"/>
                </a:cubicBezTo>
                <a:cubicBezTo>
                  <a:pt x="161290" y="117644"/>
                  <a:pt x="179705" y="117644"/>
                  <a:pt x="208280" y="104309"/>
                </a:cubicBezTo>
                <a:cubicBezTo>
                  <a:pt x="236855" y="90974"/>
                  <a:pt x="247650" y="83989"/>
                  <a:pt x="274320" y="66844"/>
                </a:cubicBezTo>
                <a:cubicBezTo>
                  <a:pt x="300990" y="49699"/>
                  <a:pt x="315595" y="15409"/>
                  <a:pt x="340360" y="19219"/>
                </a:cubicBezTo>
                <a:cubicBezTo>
                  <a:pt x="365125" y="23029"/>
                  <a:pt x="372110" y="68749"/>
                  <a:pt x="396875" y="85894"/>
                </a:cubicBezTo>
                <a:cubicBezTo>
                  <a:pt x="421640" y="103039"/>
                  <a:pt x="436245" y="98594"/>
                  <a:pt x="462915" y="104309"/>
                </a:cubicBezTo>
                <a:cubicBezTo>
                  <a:pt x="489585" y="110024"/>
                  <a:pt x="502285" y="115739"/>
                  <a:pt x="528955" y="113834"/>
                </a:cubicBezTo>
                <a:cubicBezTo>
                  <a:pt x="555625" y="111929"/>
                  <a:pt x="568325" y="108119"/>
                  <a:pt x="594995" y="94784"/>
                </a:cubicBezTo>
                <a:cubicBezTo>
                  <a:pt x="621665" y="81449"/>
                  <a:pt x="635000" y="61129"/>
                  <a:pt x="661670" y="47794"/>
                </a:cubicBezTo>
                <a:cubicBezTo>
                  <a:pt x="688340" y="34459"/>
                  <a:pt x="701040" y="30649"/>
                  <a:pt x="727710" y="28744"/>
                </a:cubicBezTo>
                <a:cubicBezTo>
                  <a:pt x="754380" y="26839"/>
                  <a:pt x="768985" y="23029"/>
                  <a:pt x="793750" y="38269"/>
                </a:cubicBezTo>
                <a:cubicBezTo>
                  <a:pt x="818515" y="53509"/>
                  <a:pt x="831215" y="77639"/>
                  <a:pt x="850265" y="104309"/>
                </a:cubicBezTo>
                <a:cubicBezTo>
                  <a:pt x="869315" y="130979"/>
                  <a:pt x="867410" y="147489"/>
                  <a:pt x="888365" y="170349"/>
                </a:cubicBezTo>
                <a:cubicBezTo>
                  <a:pt x="909320" y="193209"/>
                  <a:pt x="927735" y="217974"/>
                  <a:pt x="954405" y="217974"/>
                </a:cubicBezTo>
                <a:cubicBezTo>
                  <a:pt x="981075" y="217974"/>
                  <a:pt x="993775" y="191304"/>
                  <a:pt x="1020445" y="170349"/>
                </a:cubicBezTo>
                <a:cubicBezTo>
                  <a:pt x="1047115" y="149394"/>
                  <a:pt x="1059815" y="134789"/>
                  <a:pt x="1086485" y="113834"/>
                </a:cubicBezTo>
                <a:cubicBezTo>
                  <a:pt x="1113155" y="92879"/>
                  <a:pt x="1125855" y="76369"/>
                  <a:pt x="1152525" y="66844"/>
                </a:cubicBezTo>
                <a:cubicBezTo>
                  <a:pt x="1179195" y="57319"/>
                  <a:pt x="1191895" y="66844"/>
                  <a:pt x="1218565" y="66844"/>
                </a:cubicBezTo>
                <a:cubicBezTo>
                  <a:pt x="1245235" y="66844"/>
                  <a:pt x="1257935" y="63034"/>
                  <a:pt x="1284605" y="66844"/>
                </a:cubicBezTo>
                <a:cubicBezTo>
                  <a:pt x="1311275" y="70654"/>
                  <a:pt x="1324610" y="78274"/>
                  <a:pt x="1351280" y="85894"/>
                </a:cubicBezTo>
                <a:cubicBezTo>
                  <a:pt x="1377950" y="93514"/>
                  <a:pt x="1390650" y="100499"/>
                  <a:pt x="1417320" y="104309"/>
                </a:cubicBezTo>
                <a:cubicBezTo>
                  <a:pt x="1443990" y="108119"/>
                  <a:pt x="1456690" y="104309"/>
                  <a:pt x="1483360" y="104309"/>
                </a:cubicBezTo>
                <a:cubicBezTo>
                  <a:pt x="1510030" y="104309"/>
                  <a:pt x="1522730" y="104309"/>
                  <a:pt x="1549400" y="104309"/>
                </a:cubicBezTo>
                <a:cubicBezTo>
                  <a:pt x="1576070" y="104309"/>
                  <a:pt x="1592580" y="90974"/>
                  <a:pt x="1615440" y="104309"/>
                </a:cubicBezTo>
                <a:cubicBezTo>
                  <a:pt x="1638300" y="117644"/>
                  <a:pt x="1643380" y="143679"/>
                  <a:pt x="1662430" y="170349"/>
                </a:cubicBezTo>
                <a:cubicBezTo>
                  <a:pt x="1681480" y="197019"/>
                  <a:pt x="1687195" y="219879"/>
                  <a:pt x="1710055" y="237024"/>
                </a:cubicBezTo>
                <a:cubicBezTo>
                  <a:pt x="1732915" y="254169"/>
                  <a:pt x="1753235" y="264964"/>
                  <a:pt x="1776095" y="255439"/>
                </a:cubicBezTo>
                <a:cubicBezTo>
                  <a:pt x="1798955" y="245914"/>
                  <a:pt x="1800225" y="216069"/>
                  <a:pt x="1823085" y="189399"/>
                </a:cubicBezTo>
                <a:cubicBezTo>
                  <a:pt x="1845945" y="162729"/>
                  <a:pt x="1863090" y="148124"/>
                  <a:pt x="1889760" y="123359"/>
                </a:cubicBezTo>
                <a:cubicBezTo>
                  <a:pt x="1916430" y="98594"/>
                  <a:pt x="1931035" y="91609"/>
                  <a:pt x="1955800" y="66844"/>
                </a:cubicBezTo>
                <a:cubicBezTo>
                  <a:pt x="1980565" y="42079"/>
                  <a:pt x="1987550" y="6519"/>
                  <a:pt x="2012315" y="804"/>
                </a:cubicBezTo>
                <a:cubicBezTo>
                  <a:pt x="2037080" y="-4911"/>
                  <a:pt x="2051685" y="21124"/>
                  <a:pt x="2078355" y="38269"/>
                </a:cubicBezTo>
                <a:cubicBezTo>
                  <a:pt x="2105025" y="55414"/>
                  <a:pt x="2129155" y="63034"/>
                  <a:pt x="2144395" y="85894"/>
                </a:cubicBezTo>
                <a:cubicBezTo>
                  <a:pt x="2159635" y="108754"/>
                  <a:pt x="2138680" y="132884"/>
                  <a:pt x="2153920" y="151934"/>
                </a:cubicBezTo>
                <a:cubicBezTo>
                  <a:pt x="2169160" y="170984"/>
                  <a:pt x="2193290" y="176064"/>
                  <a:pt x="2219960" y="179874"/>
                </a:cubicBezTo>
                <a:cubicBezTo>
                  <a:pt x="2246630" y="183684"/>
                  <a:pt x="2266950" y="185589"/>
                  <a:pt x="2286000" y="170349"/>
                </a:cubicBezTo>
                <a:cubicBezTo>
                  <a:pt x="2305050" y="155109"/>
                  <a:pt x="2295525" y="125264"/>
                  <a:pt x="2314575" y="104309"/>
                </a:cubicBezTo>
                <a:cubicBezTo>
                  <a:pt x="2333625" y="83354"/>
                  <a:pt x="2353945" y="76369"/>
                  <a:pt x="2380615" y="66844"/>
                </a:cubicBezTo>
                <a:cubicBezTo>
                  <a:pt x="2407285" y="57319"/>
                  <a:pt x="2419985" y="64939"/>
                  <a:pt x="2446655" y="57319"/>
                </a:cubicBezTo>
                <a:cubicBezTo>
                  <a:pt x="2473325" y="49699"/>
                  <a:pt x="2491740" y="21124"/>
                  <a:pt x="2512695" y="28744"/>
                </a:cubicBezTo>
                <a:cubicBezTo>
                  <a:pt x="2533650" y="36364"/>
                  <a:pt x="2543175" y="68114"/>
                  <a:pt x="2550795" y="94784"/>
                </a:cubicBezTo>
                <a:cubicBezTo>
                  <a:pt x="2558415" y="121454"/>
                  <a:pt x="2548890" y="134789"/>
                  <a:pt x="2550795" y="161459"/>
                </a:cubicBezTo>
                <a:cubicBezTo>
                  <a:pt x="2552700" y="188129"/>
                  <a:pt x="2545080" y="221784"/>
                  <a:pt x="2560320" y="227499"/>
                </a:cubicBezTo>
                <a:cubicBezTo>
                  <a:pt x="2575560" y="233214"/>
                  <a:pt x="2605405" y="210354"/>
                  <a:pt x="2626360" y="189399"/>
                </a:cubicBezTo>
                <a:cubicBezTo>
                  <a:pt x="2647315" y="168444"/>
                  <a:pt x="2648585" y="150029"/>
                  <a:pt x="2663825" y="123359"/>
                </a:cubicBezTo>
                <a:cubicBezTo>
                  <a:pt x="2679065" y="96689"/>
                  <a:pt x="2680970" y="70654"/>
                  <a:pt x="2701925" y="57319"/>
                </a:cubicBezTo>
                <a:cubicBezTo>
                  <a:pt x="2722880" y="43984"/>
                  <a:pt x="2741295" y="51604"/>
                  <a:pt x="2767965" y="57319"/>
                </a:cubicBezTo>
                <a:cubicBezTo>
                  <a:pt x="2794635" y="63034"/>
                  <a:pt x="2807335" y="66844"/>
                  <a:pt x="2834005" y="85894"/>
                </a:cubicBezTo>
                <a:cubicBezTo>
                  <a:pt x="2860675" y="104944"/>
                  <a:pt x="2873375" y="146219"/>
                  <a:pt x="2900045" y="151934"/>
                </a:cubicBezTo>
                <a:cubicBezTo>
                  <a:pt x="2926715" y="157649"/>
                  <a:pt x="2941320" y="134789"/>
                  <a:pt x="2966085" y="113834"/>
                </a:cubicBezTo>
                <a:cubicBezTo>
                  <a:pt x="2990850" y="92879"/>
                  <a:pt x="3013075" y="60494"/>
                  <a:pt x="3023235" y="47794"/>
                </a:cubicBezTo>
              </a:path>
            </a:pathLst>
          </a:custGeom>
        </p:spPr>
        <p:style>
          <a:lnRef idx="3">
            <a:schemeClr val="accent2"/>
          </a:lnRef>
          <a:fillRef idx="0">
            <a:srgbClr val="FFFFFF"/>
          </a:fillRef>
          <a:effectRef idx="0">
            <a:srgbClr val="FFFFFF"/>
          </a:effectRef>
          <a:fontRef idx="minor">
            <a:schemeClr val="tx1"/>
          </a:fontRef>
        </p:style>
        <p:txBody>
          <a:bodyPr rtlCol="0" anchor="ctr"/>
          <a:lstStyle/>
          <a:p>
            <a:pPr algn="ctr"/>
            <a:endParaRPr lang="zh-CN" altLang="en-US"/>
          </a:p>
        </p:txBody>
      </p:sp>
      <p:sp>
        <p:nvSpPr>
          <p:cNvPr id="12" name="任意多边形 11"/>
          <p:cNvSpPr/>
          <p:nvPr/>
        </p:nvSpPr>
        <p:spPr>
          <a:xfrm>
            <a:off x="368300" y="2357191"/>
            <a:ext cx="2239418" cy="368935"/>
          </a:xfrm>
          <a:custGeom>
            <a:avLst/>
            <a:gdLst>
              <a:gd name="connisteX0" fmla="*/ 0 w 3060700"/>
              <a:gd name="connsiteY0" fmla="*/ 198817 h 377887"/>
              <a:gd name="connisteX1" fmla="*/ 66675 w 3060700"/>
              <a:gd name="connsiteY1" fmla="*/ 132777 h 377887"/>
              <a:gd name="connisteX2" fmla="*/ 123190 w 3060700"/>
              <a:gd name="connsiteY2" fmla="*/ 66737 h 377887"/>
              <a:gd name="connisteX3" fmla="*/ 179705 w 3060700"/>
              <a:gd name="connsiteY3" fmla="*/ 62 h 377887"/>
              <a:gd name="connisteX4" fmla="*/ 226695 w 3060700"/>
              <a:gd name="connsiteY4" fmla="*/ 66737 h 377887"/>
              <a:gd name="connisteX5" fmla="*/ 264795 w 3060700"/>
              <a:gd name="connsiteY5" fmla="*/ 142302 h 377887"/>
              <a:gd name="connisteX6" fmla="*/ 302260 w 3060700"/>
              <a:gd name="connsiteY6" fmla="*/ 208342 h 377887"/>
              <a:gd name="connisteX7" fmla="*/ 321310 w 3060700"/>
              <a:gd name="connsiteY7" fmla="*/ 142302 h 377887"/>
              <a:gd name="connisteX8" fmla="*/ 330835 w 3060700"/>
              <a:gd name="connsiteY8" fmla="*/ 75627 h 377887"/>
              <a:gd name="connisteX9" fmla="*/ 359410 w 3060700"/>
              <a:gd name="connsiteY9" fmla="*/ 9587 h 377887"/>
              <a:gd name="connisteX10" fmla="*/ 425450 w 3060700"/>
              <a:gd name="connsiteY10" fmla="*/ 75627 h 377887"/>
              <a:gd name="connisteX11" fmla="*/ 462915 w 3060700"/>
              <a:gd name="connsiteY11" fmla="*/ 142302 h 377887"/>
              <a:gd name="connisteX12" fmla="*/ 501015 w 3060700"/>
              <a:gd name="connsiteY12" fmla="*/ 208342 h 377887"/>
              <a:gd name="connisteX13" fmla="*/ 538480 w 3060700"/>
              <a:gd name="connsiteY13" fmla="*/ 132777 h 377887"/>
              <a:gd name="connisteX14" fmla="*/ 576580 w 3060700"/>
              <a:gd name="connsiteY14" fmla="*/ 66737 h 377887"/>
              <a:gd name="connisteX15" fmla="*/ 633095 w 3060700"/>
              <a:gd name="connsiteY15" fmla="*/ 62 h 377887"/>
              <a:gd name="connisteX16" fmla="*/ 661670 w 3060700"/>
              <a:gd name="connsiteY16" fmla="*/ 75627 h 377887"/>
              <a:gd name="connisteX17" fmla="*/ 699135 w 3060700"/>
              <a:gd name="connsiteY17" fmla="*/ 142302 h 377887"/>
              <a:gd name="connisteX18" fmla="*/ 765175 w 3060700"/>
              <a:gd name="connsiteY18" fmla="*/ 85152 h 377887"/>
              <a:gd name="connisteX19" fmla="*/ 803275 w 3060700"/>
              <a:gd name="connsiteY19" fmla="*/ 19112 h 377887"/>
              <a:gd name="connisteX20" fmla="*/ 869315 w 3060700"/>
              <a:gd name="connsiteY20" fmla="*/ 94677 h 377887"/>
              <a:gd name="connisteX21" fmla="*/ 897890 w 3060700"/>
              <a:gd name="connsiteY21" fmla="*/ 160717 h 377887"/>
              <a:gd name="connisteX22" fmla="*/ 954405 w 3060700"/>
              <a:gd name="connsiteY22" fmla="*/ 94677 h 377887"/>
              <a:gd name="connisteX23" fmla="*/ 991870 w 3060700"/>
              <a:gd name="connsiteY23" fmla="*/ 28637 h 377887"/>
              <a:gd name="connisteX24" fmla="*/ 1049020 w 3060700"/>
              <a:gd name="connsiteY24" fmla="*/ 94677 h 377887"/>
              <a:gd name="connisteX25" fmla="*/ 1076960 w 3060700"/>
              <a:gd name="connsiteY25" fmla="*/ 160717 h 377887"/>
              <a:gd name="connisteX26" fmla="*/ 1105535 w 3060700"/>
              <a:gd name="connsiteY26" fmla="*/ 236282 h 377887"/>
              <a:gd name="connisteX27" fmla="*/ 1134110 w 3060700"/>
              <a:gd name="connsiteY27" fmla="*/ 302322 h 377887"/>
              <a:gd name="connisteX28" fmla="*/ 1162050 w 3060700"/>
              <a:gd name="connsiteY28" fmla="*/ 236282 h 377887"/>
              <a:gd name="connisteX29" fmla="*/ 1200150 w 3060700"/>
              <a:gd name="connsiteY29" fmla="*/ 170242 h 377887"/>
              <a:gd name="connisteX30" fmla="*/ 1256665 w 3060700"/>
              <a:gd name="connsiteY30" fmla="*/ 104202 h 377887"/>
              <a:gd name="connisteX31" fmla="*/ 1303655 w 3060700"/>
              <a:gd name="connsiteY31" fmla="*/ 38162 h 377887"/>
              <a:gd name="connisteX32" fmla="*/ 1369695 w 3060700"/>
              <a:gd name="connsiteY32" fmla="*/ 38162 h 377887"/>
              <a:gd name="connisteX33" fmla="*/ 1436370 w 3060700"/>
              <a:gd name="connsiteY33" fmla="*/ 38162 h 377887"/>
              <a:gd name="connisteX34" fmla="*/ 1502410 w 3060700"/>
              <a:gd name="connsiteY34" fmla="*/ 38162 h 377887"/>
              <a:gd name="connisteX35" fmla="*/ 1558925 w 3060700"/>
              <a:gd name="connsiteY35" fmla="*/ 104202 h 377887"/>
              <a:gd name="connisteX36" fmla="*/ 1596390 w 3060700"/>
              <a:gd name="connsiteY36" fmla="*/ 170242 h 377887"/>
              <a:gd name="connisteX37" fmla="*/ 1644015 w 3060700"/>
              <a:gd name="connsiteY37" fmla="*/ 236282 h 377887"/>
              <a:gd name="connisteX38" fmla="*/ 1671955 w 3060700"/>
              <a:gd name="connsiteY38" fmla="*/ 170242 h 377887"/>
              <a:gd name="connisteX39" fmla="*/ 1681480 w 3060700"/>
              <a:gd name="connsiteY39" fmla="*/ 104202 h 377887"/>
              <a:gd name="connisteX40" fmla="*/ 1729105 w 3060700"/>
              <a:gd name="connsiteY40" fmla="*/ 170242 h 377887"/>
              <a:gd name="connisteX41" fmla="*/ 1785620 w 3060700"/>
              <a:gd name="connsiteY41" fmla="*/ 236282 h 377887"/>
              <a:gd name="connisteX42" fmla="*/ 1814195 w 3060700"/>
              <a:gd name="connsiteY42" fmla="*/ 311847 h 377887"/>
              <a:gd name="connisteX43" fmla="*/ 1842135 w 3060700"/>
              <a:gd name="connsiteY43" fmla="*/ 377887 h 377887"/>
              <a:gd name="connisteX44" fmla="*/ 1851660 w 3060700"/>
              <a:gd name="connsiteY44" fmla="*/ 311847 h 377887"/>
              <a:gd name="connisteX45" fmla="*/ 1861185 w 3060700"/>
              <a:gd name="connsiteY45" fmla="*/ 245807 h 377887"/>
              <a:gd name="connisteX46" fmla="*/ 1861185 w 3060700"/>
              <a:gd name="connsiteY46" fmla="*/ 179767 h 377887"/>
              <a:gd name="connisteX47" fmla="*/ 1861185 w 3060700"/>
              <a:gd name="connsiteY47" fmla="*/ 113727 h 377887"/>
              <a:gd name="connisteX48" fmla="*/ 1927225 w 3060700"/>
              <a:gd name="connsiteY48" fmla="*/ 57212 h 377887"/>
              <a:gd name="connisteX49" fmla="*/ 1993265 w 3060700"/>
              <a:gd name="connsiteY49" fmla="*/ 66737 h 377887"/>
              <a:gd name="connisteX50" fmla="*/ 2059305 w 3060700"/>
              <a:gd name="connsiteY50" fmla="*/ 75627 h 377887"/>
              <a:gd name="connisteX51" fmla="*/ 2116455 w 3060700"/>
              <a:gd name="connsiteY51" fmla="*/ 142302 h 377887"/>
              <a:gd name="connisteX52" fmla="*/ 2182495 w 3060700"/>
              <a:gd name="connsiteY52" fmla="*/ 132777 h 377887"/>
              <a:gd name="connisteX53" fmla="*/ 2239010 w 3060700"/>
              <a:gd name="connsiteY53" fmla="*/ 66737 h 377887"/>
              <a:gd name="connisteX54" fmla="*/ 2305050 w 3060700"/>
              <a:gd name="connsiteY54" fmla="*/ 85152 h 377887"/>
              <a:gd name="connisteX55" fmla="*/ 2371090 w 3060700"/>
              <a:gd name="connsiteY55" fmla="*/ 151192 h 377887"/>
              <a:gd name="connisteX56" fmla="*/ 2437130 w 3060700"/>
              <a:gd name="connsiteY56" fmla="*/ 151192 h 377887"/>
              <a:gd name="connisteX57" fmla="*/ 2503805 w 3060700"/>
              <a:gd name="connsiteY57" fmla="*/ 132777 h 377887"/>
              <a:gd name="connisteX58" fmla="*/ 2569845 w 3060700"/>
              <a:gd name="connsiteY58" fmla="*/ 94677 h 377887"/>
              <a:gd name="connisteX59" fmla="*/ 2635885 w 3060700"/>
              <a:gd name="connsiteY59" fmla="*/ 66737 h 377887"/>
              <a:gd name="connisteX60" fmla="*/ 2701925 w 3060700"/>
              <a:gd name="connsiteY60" fmla="*/ 66737 h 377887"/>
              <a:gd name="connisteX61" fmla="*/ 2767965 w 3060700"/>
              <a:gd name="connsiteY61" fmla="*/ 132777 h 377887"/>
              <a:gd name="connisteX62" fmla="*/ 2814955 w 3060700"/>
              <a:gd name="connsiteY62" fmla="*/ 198817 h 377887"/>
              <a:gd name="connisteX63" fmla="*/ 2881630 w 3060700"/>
              <a:gd name="connsiteY63" fmla="*/ 217867 h 377887"/>
              <a:gd name="connisteX64" fmla="*/ 2947670 w 3060700"/>
              <a:gd name="connsiteY64" fmla="*/ 160717 h 377887"/>
              <a:gd name="connisteX65" fmla="*/ 3013710 w 3060700"/>
              <a:gd name="connsiteY65" fmla="*/ 170242 h 377887"/>
              <a:gd name="connisteX66" fmla="*/ 3060700 w 3060700"/>
              <a:gd name="connsiteY66" fmla="*/ 236282 h 37788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Lst>
            <a:rect l="l" t="t" r="r" b="b"/>
            <a:pathLst>
              <a:path w="3060700" h="377888">
                <a:moveTo>
                  <a:pt x="0" y="198818"/>
                </a:moveTo>
                <a:cubicBezTo>
                  <a:pt x="12065" y="186753"/>
                  <a:pt x="41910" y="159448"/>
                  <a:pt x="66675" y="132778"/>
                </a:cubicBezTo>
                <a:cubicBezTo>
                  <a:pt x="91440" y="106108"/>
                  <a:pt x="100330" y="93408"/>
                  <a:pt x="123190" y="66738"/>
                </a:cubicBezTo>
                <a:cubicBezTo>
                  <a:pt x="146050" y="40068"/>
                  <a:pt x="158750" y="63"/>
                  <a:pt x="179705" y="63"/>
                </a:cubicBezTo>
                <a:cubicBezTo>
                  <a:pt x="200660" y="63"/>
                  <a:pt x="209550" y="38163"/>
                  <a:pt x="226695" y="66738"/>
                </a:cubicBezTo>
                <a:cubicBezTo>
                  <a:pt x="243840" y="95313"/>
                  <a:pt x="249555" y="113728"/>
                  <a:pt x="264795" y="142303"/>
                </a:cubicBezTo>
                <a:cubicBezTo>
                  <a:pt x="280035" y="170878"/>
                  <a:pt x="290830" y="208343"/>
                  <a:pt x="302260" y="208343"/>
                </a:cubicBezTo>
                <a:cubicBezTo>
                  <a:pt x="313690" y="208343"/>
                  <a:pt x="315595" y="168973"/>
                  <a:pt x="321310" y="142303"/>
                </a:cubicBezTo>
                <a:cubicBezTo>
                  <a:pt x="327025" y="115633"/>
                  <a:pt x="323215" y="102298"/>
                  <a:pt x="330835" y="75628"/>
                </a:cubicBezTo>
                <a:cubicBezTo>
                  <a:pt x="338455" y="48958"/>
                  <a:pt x="340360" y="9588"/>
                  <a:pt x="359410" y="9588"/>
                </a:cubicBezTo>
                <a:cubicBezTo>
                  <a:pt x="378460" y="9588"/>
                  <a:pt x="404495" y="48958"/>
                  <a:pt x="425450" y="75628"/>
                </a:cubicBezTo>
                <a:cubicBezTo>
                  <a:pt x="446405" y="102298"/>
                  <a:pt x="447675" y="115633"/>
                  <a:pt x="462915" y="142303"/>
                </a:cubicBezTo>
                <a:cubicBezTo>
                  <a:pt x="478155" y="168973"/>
                  <a:pt x="485775" y="210248"/>
                  <a:pt x="501015" y="208343"/>
                </a:cubicBezTo>
                <a:cubicBezTo>
                  <a:pt x="516255" y="206438"/>
                  <a:pt x="523240" y="161353"/>
                  <a:pt x="538480" y="132778"/>
                </a:cubicBezTo>
                <a:cubicBezTo>
                  <a:pt x="553720" y="104203"/>
                  <a:pt x="557530" y="93408"/>
                  <a:pt x="576580" y="66738"/>
                </a:cubicBezTo>
                <a:cubicBezTo>
                  <a:pt x="595630" y="40068"/>
                  <a:pt x="615950" y="-1842"/>
                  <a:pt x="633095" y="63"/>
                </a:cubicBezTo>
                <a:cubicBezTo>
                  <a:pt x="650240" y="1968"/>
                  <a:pt x="648335" y="47053"/>
                  <a:pt x="661670" y="75628"/>
                </a:cubicBezTo>
                <a:cubicBezTo>
                  <a:pt x="675005" y="104203"/>
                  <a:pt x="678180" y="140398"/>
                  <a:pt x="699135" y="142303"/>
                </a:cubicBezTo>
                <a:cubicBezTo>
                  <a:pt x="720090" y="144208"/>
                  <a:pt x="744220" y="109918"/>
                  <a:pt x="765175" y="85153"/>
                </a:cubicBezTo>
                <a:cubicBezTo>
                  <a:pt x="786130" y="60388"/>
                  <a:pt x="782320" y="17208"/>
                  <a:pt x="803275" y="19113"/>
                </a:cubicBezTo>
                <a:cubicBezTo>
                  <a:pt x="824230" y="21018"/>
                  <a:pt x="850265" y="66103"/>
                  <a:pt x="869315" y="94678"/>
                </a:cubicBezTo>
                <a:cubicBezTo>
                  <a:pt x="888365" y="123253"/>
                  <a:pt x="880745" y="160718"/>
                  <a:pt x="897890" y="160718"/>
                </a:cubicBezTo>
                <a:cubicBezTo>
                  <a:pt x="915035" y="160718"/>
                  <a:pt x="935355" y="121348"/>
                  <a:pt x="954405" y="94678"/>
                </a:cubicBezTo>
                <a:cubicBezTo>
                  <a:pt x="973455" y="68008"/>
                  <a:pt x="972820" y="28638"/>
                  <a:pt x="991870" y="28638"/>
                </a:cubicBezTo>
                <a:cubicBezTo>
                  <a:pt x="1010920" y="28638"/>
                  <a:pt x="1031875" y="68008"/>
                  <a:pt x="1049020" y="94678"/>
                </a:cubicBezTo>
                <a:cubicBezTo>
                  <a:pt x="1066165" y="121348"/>
                  <a:pt x="1065530" y="132143"/>
                  <a:pt x="1076960" y="160718"/>
                </a:cubicBezTo>
                <a:cubicBezTo>
                  <a:pt x="1088390" y="189293"/>
                  <a:pt x="1094105" y="207708"/>
                  <a:pt x="1105535" y="236283"/>
                </a:cubicBezTo>
                <a:cubicBezTo>
                  <a:pt x="1116965" y="264858"/>
                  <a:pt x="1122680" y="302323"/>
                  <a:pt x="1134110" y="302323"/>
                </a:cubicBezTo>
                <a:cubicBezTo>
                  <a:pt x="1145540" y="302323"/>
                  <a:pt x="1148715" y="262953"/>
                  <a:pt x="1162050" y="236283"/>
                </a:cubicBezTo>
                <a:cubicBezTo>
                  <a:pt x="1175385" y="209613"/>
                  <a:pt x="1181100" y="196913"/>
                  <a:pt x="1200150" y="170243"/>
                </a:cubicBezTo>
                <a:cubicBezTo>
                  <a:pt x="1219200" y="143573"/>
                  <a:pt x="1235710" y="130873"/>
                  <a:pt x="1256665" y="104203"/>
                </a:cubicBezTo>
                <a:cubicBezTo>
                  <a:pt x="1277620" y="77533"/>
                  <a:pt x="1280795" y="51498"/>
                  <a:pt x="1303655" y="38163"/>
                </a:cubicBezTo>
                <a:cubicBezTo>
                  <a:pt x="1326515" y="24828"/>
                  <a:pt x="1343025" y="38163"/>
                  <a:pt x="1369695" y="38163"/>
                </a:cubicBezTo>
                <a:cubicBezTo>
                  <a:pt x="1396365" y="38163"/>
                  <a:pt x="1409700" y="38163"/>
                  <a:pt x="1436370" y="38163"/>
                </a:cubicBezTo>
                <a:cubicBezTo>
                  <a:pt x="1463040" y="38163"/>
                  <a:pt x="1477645" y="24828"/>
                  <a:pt x="1502410" y="38163"/>
                </a:cubicBezTo>
                <a:cubicBezTo>
                  <a:pt x="1527175" y="51498"/>
                  <a:pt x="1539875" y="77533"/>
                  <a:pt x="1558925" y="104203"/>
                </a:cubicBezTo>
                <a:cubicBezTo>
                  <a:pt x="1577975" y="130873"/>
                  <a:pt x="1579245" y="143573"/>
                  <a:pt x="1596390" y="170243"/>
                </a:cubicBezTo>
                <a:cubicBezTo>
                  <a:pt x="1613535" y="196913"/>
                  <a:pt x="1628775" y="236283"/>
                  <a:pt x="1644015" y="236283"/>
                </a:cubicBezTo>
                <a:cubicBezTo>
                  <a:pt x="1659255" y="236283"/>
                  <a:pt x="1664335" y="196913"/>
                  <a:pt x="1671955" y="170243"/>
                </a:cubicBezTo>
                <a:cubicBezTo>
                  <a:pt x="1679575" y="143573"/>
                  <a:pt x="1670050" y="104203"/>
                  <a:pt x="1681480" y="104203"/>
                </a:cubicBezTo>
                <a:cubicBezTo>
                  <a:pt x="1692910" y="104203"/>
                  <a:pt x="1708150" y="143573"/>
                  <a:pt x="1729105" y="170243"/>
                </a:cubicBezTo>
                <a:cubicBezTo>
                  <a:pt x="1750060" y="196913"/>
                  <a:pt x="1768475" y="207708"/>
                  <a:pt x="1785620" y="236283"/>
                </a:cubicBezTo>
                <a:cubicBezTo>
                  <a:pt x="1802765" y="264858"/>
                  <a:pt x="1802765" y="283273"/>
                  <a:pt x="1814195" y="311848"/>
                </a:cubicBezTo>
                <a:cubicBezTo>
                  <a:pt x="1825625" y="340423"/>
                  <a:pt x="1834515" y="377888"/>
                  <a:pt x="1842135" y="377888"/>
                </a:cubicBezTo>
                <a:cubicBezTo>
                  <a:pt x="1849755" y="377888"/>
                  <a:pt x="1847850" y="338518"/>
                  <a:pt x="1851660" y="311848"/>
                </a:cubicBezTo>
                <a:cubicBezTo>
                  <a:pt x="1855470" y="285178"/>
                  <a:pt x="1859280" y="272478"/>
                  <a:pt x="1861185" y="245808"/>
                </a:cubicBezTo>
                <a:cubicBezTo>
                  <a:pt x="1863090" y="219138"/>
                  <a:pt x="1861185" y="206438"/>
                  <a:pt x="1861185" y="179768"/>
                </a:cubicBezTo>
                <a:cubicBezTo>
                  <a:pt x="1861185" y="153098"/>
                  <a:pt x="1847850" y="138493"/>
                  <a:pt x="1861185" y="113728"/>
                </a:cubicBezTo>
                <a:cubicBezTo>
                  <a:pt x="1874520" y="88963"/>
                  <a:pt x="1900555" y="66738"/>
                  <a:pt x="1927225" y="57213"/>
                </a:cubicBezTo>
                <a:cubicBezTo>
                  <a:pt x="1953895" y="47688"/>
                  <a:pt x="1966595" y="62928"/>
                  <a:pt x="1993265" y="66738"/>
                </a:cubicBezTo>
                <a:cubicBezTo>
                  <a:pt x="2019935" y="70548"/>
                  <a:pt x="2034540" y="60388"/>
                  <a:pt x="2059305" y="75628"/>
                </a:cubicBezTo>
                <a:cubicBezTo>
                  <a:pt x="2084070" y="90868"/>
                  <a:pt x="2091690" y="130873"/>
                  <a:pt x="2116455" y="142303"/>
                </a:cubicBezTo>
                <a:cubicBezTo>
                  <a:pt x="2141220" y="153733"/>
                  <a:pt x="2157730" y="148018"/>
                  <a:pt x="2182495" y="132778"/>
                </a:cubicBezTo>
                <a:cubicBezTo>
                  <a:pt x="2207260" y="117538"/>
                  <a:pt x="2214245" y="76263"/>
                  <a:pt x="2239010" y="66738"/>
                </a:cubicBezTo>
                <a:cubicBezTo>
                  <a:pt x="2263775" y="57213"/>
                  <a:pt x="2278380" y="68008"/>
                  <a:pt x="2305050" y="85153"/>
                </a:cubicBezTo>
                <a:cubicBezTo>
                  <a:pt x="2331720" y="102298"/>
                  <a:pt x="2344420" y="137858"/>
                  <a:pt x="2371090" y="151193"/>
                </a:cubicBezTo>
                <a:cubicBezTo>
                  <a:pt x="2397760" y="164528"/>
                  <a:pt x="2410460" y="155003"/>
                  <a:pt x="2437130" y="151193"/>
                </a:cubicBezTo>
                <a:cubicBezTo>
                  <a:pt x="2463800" y="147383"/>
                  <a:pt x="2477135" y="144208"/>
                  <a:pt x="2503805" y="132778"/>
                </a:cubicBezTo>
                <a:cubicBezTo>
                  <a:pt x="2530475" y="121348"/>
                  <a:pt x="2543175" y="108013"/>
                  <a:pt x="2569845" y="94678"/>
                </a:cubicBezTo>
                <a:cubicBezTo>
                  <a:pt x="2596515" y="81343"/>
                  <a:pt x="2609215" y="72453"/>
                  <a:pt x="2635885" y="66738"/>
                </a:cubicBezTo>
                <a:cubicBezTo>
                  <a:pt x="2662555" y="61023"/>
                  <a:pt x="2675255" y="53403"/>
                  <a:pt x="2701925" y="66738"/>
                </a:cubicBezTo>
                <a:cubicBezTo>
                  <a:pt x="2728595" y="80073"/>
                  <a:pt x="2745105" y="106108"/>
                  <a:pt x="2767965" y="132778"/>
                </a:cubicBezTo>
                <a:cubicBezTo>
                  <a:pt x="2790825" y="159448"/>
                  <a:pt x="2792095" y="181673"/>
                  <a:pt x="2814955" y="198818"/>
                </a:cubicBezTo>
                <a:cubicBezTo>
                  <a:pt x="2837815" y="215963"/>
                  <a:pt x="2854960" y="225488"/>
                  <a:pt x="2881630" y="217868"/>
                </a:cubicBezTo>
                <a:cubicBezTo>
                  <a:pt x="2908300" y="210248"/>
                  <a:pt x="2921000" y="170243"/>
                  <a:pt x="2947670" y="160718"/>
                </a:cubicBezTo>
                <a:cubicBezTo>
                  <a:pt x="2974340" y="151193"/>
                  <a:pt x="2990850" y="155003"/>
                  <a:pt x="3013710" y="170243"/>
                </a:cubicBezTo>
                <a:cubicBezTo>
                  <a:pt x="3036570" y="185483"/>
                  <a:pt x="3052445" y="222948"/>
                  <a:pt x="3060700" y="236283"/>
                </a:cubicBezTo>
              </a:path>
            </a:pathLst>
          </a:custGeom>
        </p:spPr>
        <p:style>
          <a:lnRef idx="3">
            <a:schemeClr val="accent4"/>
          </a:lnRef>
          <a:fillRef idx="0">
            <a:srgbClr val="FFFFFF"/>
          </a:fillRef>
          <a:effectRef idx="0">
            <a:srgbClr val="FFFFFF"/>
          </a:effectRef>
          <a:fontRef idx="minor">
            <a:schemeClr val="tx1"/>
          </a:fontRef>
        </p:style>
        <p:txBody>
          <a:bodyPr rtlCol="0" anchor="ctr"/>
          <a:lstStyle/>
          <a:p>
            <a:pPr algn="ctr"/>
            <a:endParaRPr lang="zh-CN" altLang="en-US"/>
          </a:p>
        </p:txBody>
      </p:sp>
      <p:sp>
        <p:nvSpPr>
          <p:cNvPr id="13" name="文本框 12"/>
          <p:cNvSpPr txBox="1"/>
          <p:nvPr/>
        </p:nvSpPr>
        <p:spPr>
          <a:xfrm>
            <a:off x="1556385" y="2059415"/>
            <a:ext cx="251992" cy="276999"/>
          </a:xfrm>
          <a:prstGeom prst="rect">
            <a:avLst/>
          </a:prstGeom>
          <a:noFill/>
        </p:spPr>
        <p:txBody>
          <a:bodyPr wrap="none" rtlCol="0" anchor="t">
            <a:spAutoFit/>
          </a:bodyPr>
          <a:lstStyle/>
          <a:p>
            <a:r>
              <a:rPr lang="zh-CN" altLang="en-US" sz="1200" dirty="0">
                <a:latin typeface="微软雅黑" panose="020B0503020204020204" charset="-122"/>
                <a:ea typeface="微软雅黑" panose="020B0503020204020204" charset="-122"/>
              </a:rPr>
              <a:t>•</a:t>
            </a:r>
          </a:p>
        </p:txBody>
      </p:sp>
      <p:sp>
        <p:nvSpPr>
          <p:cNvPr id="14" name="文本框 13"/>
          <p:cNvSpPr txBox="1"/>
          <p:nvPr/>
        </p:nvSpPr>
        <p:spPr>
          <a:xfrm>
            <a:off x="1556385" y="2249131"/>
            <a:ext cx="283210" cy="363855"/>
          </a:xfrm>
          <a:prstGeom prst="rect">
            <a:avLst/>
          </a:prstGeom>
          <a:noFill/>
        </p:spPr>
        <p:txBody>
          <a:bodyPr wrap="square" rtlCol="0" anchor="t">
            <a:noAutofit/>
          </a:bodyPr>
          <a:lstStyle/>
          <a:p>
            <a:r>
              <a:rPr lang="zh-CN" altLang="en-US" sz="1200" dirty="0">
                <a:latin typeface="微软雅黑" panose="020B0503020204020204" charset="-122"/>
                <a:ea typeface="微软雅黑" panose="020B0503020204020204" charset="-122"/>
              </a:rPr>
              <a:t>•</a:t>
            </a:r>
          </a:p>
        </p:txBody>
      </p:sp>
      <p:sp>
        <p:nvSpPr>
          <p:cNvPr id="15" name="文本框 14"/>
          <p:cNvSpPr txBox="1"/>
          <p:nvPr/>
        </p:nvSpPr>
        <p:spPr>
          <a:xfrm>
            <a:off x="1556385" y="2154060"/>
            <a:ext cx="251992" cy="276999"/>
          </a:xfrm>
          <a:prstGeom prst="rect">
            <a:avLst/>
          </a:prstGeom>
          <a:noFill/>
        </p:spPr>
        <p:txBody>
          <a:bodyPr wrap="none" rtlCol="0" anchor="t">
            <a:spAutoFit/>
          </a:bodyPr>
          <a:lstStyle/>
          <a:p>
            <a:r>
              <a:rPr lang="zh-CN" altLang="en-US" sz="1200" dirty="0">
                <a:latin typeface="微软雅黑" panose="020B0503020204020204" charset="-122"/>
                <a:ea typeface="微软雅黑" panose="020B0503020204020204" charset="-122"/>
              </a:rPr>
              <a:t>•</a:t>
            </a:r>
          </a:p>
        </p:txBody>
      </p:sp>
      <p:sp>
        <p:nvSpPr>
          <p:cNvPr id="18" name="文本框 17"/>
          <p:cNvSpPr txBox="1"/>
          <p:nvPr/>
        </p:nvSpPr>
        <p:spPr>
          <a:xfrm>
            <a:off x="2805442" y="2021205"/>
            <a:ext cx="1713523" cy="954107"/>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zh-CN" altLang="en-US" sz="2800" dirty="0">
                <a:latin typeface="Times New Roman" panose="02020603050405020304" pitchFamily="18" charset="0"/>
                <a:ea typeface="微软雅黑" panose="020B0503020204020204" charset="-122"/>
                <a:cs typeface="Times New Roman" panose="02020603050405020304" pitchFamily="18" charset="0"/>
              </a:rPr>
              <a:t>单变量注意力机制</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2" name="任意多边形 1"/>
          <p:cNvSpPr/>
          <p:nvPr/>
        </p:nvSpPr>
        <p:spPr>
          <a:xfrm>
            <a:off x="4865852" y="1848149"/>
            <a:ext cx="2938145" cy="210185"/>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4" name="文本框 23"/>
          <p:cNvSpPr txBox="1"/>
          <p:nvPr/>
        </p:nvSpPr>
        <p:spPr>
          <a:xfrm>
            <a:off x="3891903" y="3436751"/>
            <a:ext cx="2335542" cy="436880"/>
          </a:xfrm>
          <a:prstGeom prst="rect">
            <a:avLst/>
          </a:prstGeom>
        </p:spPr>
        <p:txBody>
          <a:bodyPr wrap="square">
            <a:noAutofit/>
            <a:extLst>
              <a:ext uri="{4A0BC546-FE56-4ADE-93B0-CB8AF2F6F144}">
                <wpsdc:textFrameExt xmlns="" xmlns:wpsdc="http://www.wps.cn/officeDocument/2022/drawingmlCustomData" type="text"/>
              </a:ext>
            </a:extLst>
          </a:bodyPr>
          <a:lstStyle/>
          <a:p>
            <a:pPr algn="l"/>
            <a:r>
              <a:rPr lang="en-US" altLang="zh-CN" sz="2800" dirty="0">
                <a:latin typeface="Times New Roman" panose="02020603050405020304" pitchFamily="18" charset="0"/>
                <a:ea typeface="微软雅黑" panose="020B0503020204020204" charset="-122"/>
                <a:cs typeface="Times New Roman" panose="02020603050405020304" pitchFamily="18" charset="0"/>
              </a:rPr>
              <a:t>Time2vec</a:t>
            </a:r>
            <a:r>
              <a:rPr lang="zh-CN" altLang="en-US" sz="2800" dirty="0">
                <a:latin typeface="Times New Roman" panose="02020603050405020304" pitchFamily="18" charset="0"/>
                <a:ea typeface="微软雅黑" panose="020B0503020204020204" charset="-122"/>
                <a:cs typeface="Times New Roman" panose="02020603050405020304" pitchFamily="18" charset="0"/>
              </a:rPr>
              <a:t>编码</a:t>
            </a:r>
            <a:endParaRPr lang="en-US" altLang="zh-CN" dirty="0">
              <a:latin typeface="Arial" panose="020B0604020202020204" pitchFamily="34" charset="0"/>
              <a:ea typeface="微软雅黑" panose="020B0503020204020204" charset="-122"/>
            </a:endParaRPr>
          </a:p>
        </p:txBody>
      </p:sp>
      <p:sp>
        <p:nvSpPr>
          <p:cNvPr id="58" name="文本框 57"/>
          <p:cNvSpPr txBox="1"/>
          <p:nvPr/>
        </p:nvSpPr>
        <p:spPr>
          <a:xfrm>
            <a:off x="5035398" y="4233210"/>
            <a:ext cx="2747479" cy="523220"/>
          </a:xfrm>
          <a:prstGeom prst="rect">
            <a:avLst/>
          </a:prstGeom>
          <a:solidFill>
            <a:schemeClr val="accent4">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28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Uaformer</a:t>
            </a:r>
            <a:r>
              <a:rPr lang="zh-CN" altLang="en-US" sz="28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网络层</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28" name="直接箭头连接符 27"/>
          <p:cNvCxnSpPr>
            <a:cxnSpLocks/>
          </p:cNvCxnSpPr>
          <p:nvPr/>
        </p:nvCxnSpPr>
        <p:spPr>
          <a:xfrm>
            <a:off x="2805442" y="1972048"/>
            <a:ext cx="1805140" cy="1074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9" name="直接箭头连接符 28"/>
          <p:cNvCxnSpPr>
            <a:cxnSpLocks/>
          </p:cNvCxnSpPr>
          <p:nvPr/>
        </p:nvCxnSpPr>
        <p:spPr>
          <a:xfrm>
            <a:off x="6328892" y="3316605"/>
            <a:ext cx="12065" cy="820047"/>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30" name="直接箭头连接符 29"/>
          <p:cNvCxnSpPr>
            <a:cxnSpLocks/>
          </p:cNvCxnSpPr>
          <p:nvPr/>
        </p:nvCxnSpPr>
        <p:spPr>
          <a:xfrm>
            <a:off x="7810471" y="4518429"/>
            <a:ext cx="2301717" cy="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60" name="文本框 59"/>
          <p:cNvSpPr txBox="1"/>
          <p:nvPr/>
        </p:nvSpPr>
        <p:spPr>
          <a:xfrm>
            <a:off x="7782878" y="3943195"/>
            <a:ext cx="2329310" cy="52322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zh-CN" altLang="en-US" sz="2800" dirty="0">
                <a:solidFill>
                  <a:schemeClr val="accent6"/>
                </a:solidFill>
                <a:latin typeface="Times New Roman" panose="02020603050405020304" pitchFamily="18" charset="0"/>
                <a:ea typeface="微软雅黑" panose="020B0503020204020204" charset="-122"/>
                <a:cs typeface="Times New Roman" panose="02020603050405020304" pitchFamily="18" charset="0"/>
              </a:rPr>
              <a:t>时间维度特征</a:t>
            </a:r>
            <a:endParaRPr lang="en-US" altLang="zh-CN" sz="2800" dirty="0">
              <a:solidFill>
                <a:schemeClr val="accent6"/>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32" name="文本框 31"/>
          <p:cNvSpPr txBox="1"/>
          <p:nvPr/>
        </p:nvSpPr>
        <p:spPr>
          <a:xfrm>
            <a:off x="2393200" y="4815044"/>
            <a:ext cx="6436764" cy="584775"/>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zh-CN" altLang="en-US" sz="3200" b="1" dirty="0">
                <a:latin typeface="Times New Roman" panose="02020603050405020304" pitchFamily="18" charset="0"/>
                <a:ea typeface="微软雅黑" panose="020B0503020204020204" charset="-122"/>
                <a:cs typeface="Times New Roman" panose="02020603050405020304" pitchFamily="18" charset="0"/>
              </a:rPr>
              <a:t>时间维度特征学习模块</a:t>
            </a:r>
            <a:endParaRPr lang="en-US" altLang="zh-CN" sz="32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23" name="矩形 22"/>
          <p:cNvSpPr/>
          <p:nvPr/>
        </p:nvSpPr>
        <p:spPr>
          <a:xfrm>
            <a:off x="4865852" y="2875952"/>
            <a:ext cx="1463040" cy="368935"/>
          </a:xfrm>
          <a:prstGeom prst="rect">
            <a:avLst/>
          </a:prstGeom>
          <a:solidFill>
            <a:schemeClr val="bg1"/>
          </a:solidFill>
          <a:ln w="28575">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矩形 26"/>
          <p:cNvSpPr/>
          <p:nvPr/>
        </p:nvSpPr>
        <p:spPr>
          <a:xfrm>
            <a:off x="6328892" y="2875952"/>
            <a:ext cx="1463040" cy="368935"/>
          </a:xfrm>
          <a:prstGeom prst="rect">
            <a:avLst/>
          </a:prstGeom>
          <a:solidFill>
            <a:schemeClr val="bg1"/>
          </a:solidFill>
          <a:ln w="28575">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任意多边形 30"/>
          <p:cNvSpPr/>
          <p:nvPr/>
        </p:nvSpPr>
        <p:spPr>
          <a:xfrm>
            <a:off x="4877917" y="2922307"/>
            <a:ext cx="2926080" cy="21971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cxnSp>
        <p:nvCxnSpPr>
          <p:cNvPr id="33" name="直接连接符 32"/>
          <p:cNvCxnSpPr>
            <a:stCxn id="23" idx="0"/>
            <a:endCxn id="23" idx="2"/>
          </p:cNvCxnSpPr>
          <p:nvPr/>
        </p:nvCxnSpPr>
        <p:spPr>
          <a:xfrm>
            <a:off x="5597372" y="2875952"/>
            <a:ext cx="0" cy="368935"/>
          </a:xfrm>
          <a:prstGeom prst="line">
            <a:avLst/>
          </a:prstGeom>
          <a:ln w="28575">
            <a:solidFill>
              <a:schemeClr val="accent6"/>
            </a:solidFill>
          </a:ln>
        </p:spPr>
        <p:style>
          <a:lnRef idx="2">
            <a:schemeClr val="accent1"/>
          </a:lnRef>
          <a:fillRef idx="0">
            <a:srgbClr val="FFFFFF"/>
          </a:fillRef>
          <a:effectRef idx="0">
            <a:srgbClr val="FFFFFF"/>
          </a:effectRef>
          <a:fontRef idx="minor">
            <a:schemeClr val="tx1"/>
          </a:fontRef>
        </p:style>
      </p:cxnSp>
      <p:cxnSp>
        <p:nvCxnSpPr>
          <p:cNvPr id="34" name="直接连接符 33"/>
          <p:cNvCxnSpPr/>
          <p:nvPr/>
        </p:nvCxnSpPr>
        <p:spPr>
          <a:xfrm>
            <a:off x="7060412" y="2875951"/>
            <a:ext cx="0" cy="368935"/>
          </a:xfrm>
          <a:prstGeom prst="line">
            <a:avLst/>
          </a:prstGeom>
          <a:ln w="28575">
            <a:solidFill>
              <a:schemeClr val="accent6"/>
            </a:solidFill>
          </a:ln>
        </p:spPr>
        <p:style>
          <a:lnRef idx="2">
            <a:schemeClr val="accent1"/>
          </a:lnRef>
          <a:fillRef idx="0">
            <a:srgbClr val="FFFFFF"/>
          </a:fillRef>
          <a:effectRef idx="0">
            <a:srgbClr val="FFFFFF"/>
          </a:effectRef>
          <a:fontRef idx="minor">
            <a:schemeClr val="tx1"/>
          </a:fontRef>
        </p:style>
      </p:cxnSp>
      <p:cxnSp>
        <p:nvCxnSpPr>
          <p:cNvPr id="44" name="直接箭头连接符 43"/>
          <p:cNvCxnSpPr/>
          <p:nvPr/>
        </p:nvCxnSpPr>
        <p:spPr>
          <a:xfrm>
            <a:off x="6314382" y="2058334"/>
            <a:ext cx="2540" cy="77152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45" name="文本框 44"/>
          <p:cNvSpPr txBox="1"/>
          <p:nvPr/>
        </p:nvSpPr>
        <p:spPr>
          <a:xfrm>
            <a:off x="6453505" y="2203823"/>
            <a:ext cx="3432026" cy="436880"/>
          </a:xfrm>
          <a:prstGeom prst="rect">
            <a:avLst/>
          </a:prstGeom>
        </p:spPr>
        <p:txBody>
          <a:bodyPr wrap="square">
            <a:noAutofit/>
            <a:extLst>
              <a:ext uri="{4A0BC546-FE56-4ADE-93B0-CB8AF2F6F144}">
                <wpsdc:textFrameExt xmlns="" xmlns:wpsdc="http://www.wps.cn/officeDocument/2022/drawingmlCustomData" type="text"/>
              </a:ext>
            </a:extLst>
          </a:bodyPr>
          <a:lstStyle/>
          <a:p>
            <a:pPr algn="l"/>
            <a:r>
              <a:rPr lang="zh-CN" altLang="en-US" sz="2800" dirty="0">
                <a:latin typeface="Times New Roman" panose="02020603050405020304" pitchFamily="18" charset="0"/>
                <a:ea typeface="微软雅黑" panose="020B0503020204020204" charset="-122"/>
                <a:cs typeface="Times New Roman" panose="02020603050405020304" pitchFamily="18" charset="0"/>
              </a:rPr>
              <a:t>单变量序列分段划分</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9DB62AE-90E9-4C98-BFD6-28F661806CFA}"/>
              </a:ext>
            </a:extLst>
          </p:cNvPr>
          <p:cNvPicPr>
            <a:picLocks noChangeAspect="1"/>
          </p:cNvPicPr>
          <p:nvPr/>
        </p:nvPicPr>
        <p:blipFill>
          <a:blip r:embed="rId2"/>
          <a:stretch>
            <a:fillRect/>
          </a:stretch>
        </p:blipFill>
        <p:spPr>
          <a:xfrm>
            <a:off x="1142726" y="990049"/>
            <a:ext cx="8703237" cy="3459172"/>
          </a:xfrm>
          <a:prstGeom prst="rect">
            <a:avLst/>
          </a:prstGeom>
        </p:spPr>
      </p:pic>
    </p:spTree>
    <p:extLst>
      <p:ext uri="{BB962C8B-B14F-4D97-AF65-F5344CB8AC3E}">
        <p14:creationId xmlns:p14="http://schemas.microsoft.com/office/powerpoint/2010/main" val="391023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2374900" y="1139190"/>
            <a:ext cx="5250815" cy="2692400"/>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文本框 12"/>
          <p:cNvSpPr txBox="1"/>
          <p:nvPr/>
        </p:nvSpPr>
        <p:spPr>
          <a:xfrm>
            <a:off x="4689475" y="24041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4" name="文本框 13"/>
          <p:cNvSpPr txBox="1"/>
          <p:nvPr/>
        </p:nvSpPr>
        <p:spPr>
          <a:xfrm>
            <a:off x="4689475" y="261112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5" name="文本框 14"/>
          <p:cNvSpPr txBox="1"/>
          <p:nvPr/>
        </p:nvSpPr>
        <p:spPr>
          <a:xfrm>
            <a:off x="4689475" y="283019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7" name="文本框 16"/>
          <p:cNvSpPr txBox="1"/>
          <p:nvPr/>
        </p:nvSpPr>
        <p:spPr>
          <a:xfrm>
            <a:off x="3185795" y="1211580"/>
            <a:ext cx="3440430" cy="36830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en-US" altLang="zh-CN" sz="1800">
                <a:latin typeface="Arial" panose="020B0604020202020204" pitchFamily="34" charset="0"/>
                <a:ea typeface="微软雅黑" panose="020B0503020204020204" charset="-122"/>
              </a:rPr>
              <a:t>Input Multivariate Time Series</a:t>
            </a:r>
          </a:p>
        </p:txBody>
      </p:sp>
      <p:sp>
        <p:nvSpPr>
          <p:cNvPr id="18" name="文本框 17"/>
          <p:cNvSpPr txBox="1"/>
          <p:nvPr/>
        </p:nvSpPr>
        <p:spPr>
          <a:xfrm>
            <a:off x="3501390" y="1541780"/>
            <a:ext cx="1763395" cy="36830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en-US" altLang="zh-CN" sz="1800">
                <a:latin typeface="Arial" panose="020B0604020202020204" pitchFamily="34" charset="0"/>
                <a:ea typeface="微软雅黑" panose="020B0503020204020204" charset="-122"/>
              </a:rPr>
              <a:t>N Embeddings</a:t>
            </a:r>
          </a:p>
        </p:txBody>
      </p:sp>
      <p:sp>
        <p:nvSpPr>
          <p:cNvPr id="2" name="矩形 1"/>
          <p:cNvSpPr/>
          <p:nvPr/>
        </p:nvSpPr>
        <p:spPr>
          <a:xfrm>
            <a:off x="3501390" y="2058035"/>
            <a:ext cx="1596390" cy="198120"/>
          </a:xfrm>
          <a:prstGeom prst="rect">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矩形 2"/>
          <p:cNvSpPr/>
          <p:nvPr/>
        </p:nvSpPr>
        <p:spPr>
          <a:xfrm>
            <a:off x="3501390" y="2256155"/>
            <a:ext cx="1596390" cy="198120"/>
          </a:xfrm>
          <a:prstGeom prst="rect">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矩形 4"/>
          <p:cNvSpPr/>
          <p:nvPr/>
        </p:nvSpPr>
        <p:spPr>
          <a:xfrm>
            <a:off x="3501390" y="3018155"/>
            <a:ext cx="1596390" cy="198120"/>
          </a:xfrm>
          <a:prstGeom prst="rect">
            <a:avLst/>
          </a:prstGeom>
          <a:solidFill>
            <a:schemeClr val="accent3">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nvSpPr>
        <p:spPr>
          <a:xfrm>
            <a:off x="3501390" y="2461895"/>
            <a:ext cx="1596390" cy="54546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文本框 8"/>
          <p:cNvSpPr txBox="1"/>
          <p:nvPr/>
        </p:nvSpPr>
        <p:spPr>
          <a:xfrm>
            <a:off x="4157980" y="24041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1" name="文本框 10"/>
          <p:cNvSpPr txBox="1"/>
          <p:nvPr/>
        </p:nvSpPr>
        <p:spPr>
          <a:xfrm>
            <a:off x="4157980" y="25311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9" name="文本框 18"/>
          <p:cNvSpPr txBox="1"/>
          <p:nvPr/>
        </p:nvSpPr>
        <p:spPr>
          <a:xfrm>
            <a:off x="4157980" y="268668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20" name="椭圆 19"/>
          <p:cNvSpPr/>
          <p:nvPr/>
        </p:nvSpPr>
        <p:spPr>
          <a:xfrm>
            <a:off x="2708910" y="4759960"/>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椭圆 20"/>
          <p:cNvSpPr/>
          <p:nvPr/>
        </p:nvSpPr>
        <p:spPr>
          <a:xfrm>
            <a:off x="2193925" y="5236210"/>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椭圆 21"/>
          <p:cNvSpPr/>
          <p:nvPr/>
        </p:nvSpPr>
        <p:spPr>
          <a:xfrm>
            <a:off x="2527935" y="5727700"/>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椭圆 22"/>
          <p:cNvSpPr/>
          <p:nvPr/>
        </p:nvSpPr>
        <p:spPr>
          <a:xfrm>
            <a:off x="3004820" y="5340350"/>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4" name="直接连接符 23"/>
          <p:cNvCxnSpPr>
            <a:stCxn id="20" idx="3"/>
            <a:endCxn id="21" idx="7"/>
          </p:cNvCxnSpPr>
          <p:nvPr/>
        </p:nvCxnSpPr>
        <p:spPr>
          <a:xfrm flipH="1">
            <a:off x="2348230" y="4921250"/>
            <a:ext cx="387350" cy="3422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5" name="直接连接符 24"/>
          <p:cNvCxnSpPr/>
          <p:nvPr/>
        </p:nvCxnSpPr>
        <p:spPr>
          <a:xfrm>
            <a:off x="2359025" y="5411470"/>
            <a:ext cx="198755" cy="34036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6" name="直接连接符 25"/>
          <p:cNvCxnSpPr>
            <a:endCxn id="22" idx="0"/>
          </p:cNvCxnSpPr>
          <p:nvPr/>
        </p:nvCxnSpPr>
        <p:spPr>
          <a:xfrm flipH="1">
            <a:off x="2618740" y="4958080"/>
            <a:ext cx="175260" cy="76962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7" name="直接连接符 26"/>
          <p:cNvCxnSpPr>
            <a:stCxn id="20" idx="5"/>
          </p:cNvCxnSpPr>
          <p:nvPr/>
        </p:nvCxnSpPr>
        <p:spPr>
          <a:xfrm>
            <a:off x="2863215" y="4921250"/>
            <a:ext cx="175895" cy="41465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8" name="直接连接符 27"/>
          <p:cNvCxnSpPr>
            <a:endCxn id="23" idx="3"/>
          </p:cNvCxnSpPr>
          <p:nvPr/>
        </p:nvCxnSpPr>
        <p:spPr>
          <a:xfrm flipV="1">
            <a:off x="2699385" y="5501640"/>
            <a:ext cx="332105" cy="2787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sp>
        <p:nvSpPr>
          <p:cNvPr id="29" name="文本框 28"/>
          <p:cNvSpPr txBox="1"/>
          <p:nvPr/>
        </p:nvSpPr>
        <p:spPr>
          <a:xfrm>
            <a:off x="1249045" y="6184265"/>
            <a:ext cx="2816860" cy="36830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en-US" altLang="zh-CN" sz="1800">
                <a:latin typeface="Arial" panose="020B0604020202020204" pitchFamily="34" charset="0"/>
                <a:ea typeface="微软雅黑" panose="020B0503020204020204" charset="-122"/>
              </a:rPr>
              <a:t>Graph Structure Learning</a:t>
            </a:r>
          </a:p>
        </p:txBody>
      </p:sp>
      <p:sp>
        <p:nvSpPr>
          <p:cNvPr id="30" name="椭圆 29"/>
          <p:cNvSpPr/>
          <p:nvPr/>
        </p:nvSpPr>
        <p:spPr>
          <a:xfrm>
            <a:off x="7190740" y="5075555"/>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椭圆 30"/>
          <p:cNvSpPr/>
          <p:nvPr/>
        </p:nvSpPr>
        <p:spPr>
          <a:xfrm>
            <a:off x="6626225" y="4571365"/>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椭圆 31"/>
          <p:cNvSpPr/>
          <p:nvPr/>
        </p:nvSpPr>
        <p:spPr>
          <a:xfrm>
            <a:off x="6626225" y="5563235"/>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椭圆 32"/>
          <p:cNvSpPr/>
          <p:nvPr/>
        </p:nvSpPr>
        <p:spPr>
          <a:xfrm>
            <a:off x="7880985" y="5075555"/>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34" name="直接箭头连接符 33"/>
          <p:cNvCxnSpPr>
            <a:stCxn id="31" idx="5"/>
            <a:endCxn id="30" idx="1"/>
          </p:cNvCxnSpPr>
          <p:nvPr/>
        </p:nvCxnSpPr>
        <p:spPr>
          <a:xfrm>
            <a:off x="6780530" y="4732655"/>
            <a:ext cx="436880" cy="37020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5" name="直接箭头连接符 34"/>
          <p:cNvCxnSpPr>
            <a:stCxn id="32" idx="6"/>
            <a:endCxn id="30" idx="4"/>
          </p:cNvCxnSpPr>
          <p:nvPr/>
        </p:nvCxnSpPr>
        <p:spPr>
          <a:xfrm flipV="1">
            <a:off x="6807200" y="5264150"/>
            <a:ext cx="474345" cy="39370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9" name="直接箭头连接符 38"/>
          <p:cNvCxnSpPr>
            <a:endCxn id="32" idx="2"/>
          </p:cNvCxnSpPr>
          <p:nvPr/>
        </p:nvCxnSpPr>
        <p:spPr>
          <a:xfrm flipV="1">
            <a:off x="5920740" y="5657850"/>
            <a:ext cx="705485" cy="2794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40" name="直接箭头连接符 39"/>
          <p:cNvCxnSpPr/>
          <p:nvPr/>
        </p:nvCxnSpPr>
        <p:spPr>
          <a:xfrm flipV="1">
            <a:off x="6494145" y="517906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41" name="直接箭头连接符 40"/>
          <p:cNvCxnSpPr/>
          <p:nvPr/>
        </p:nvCxnSpPr>
        <p:spPr>
          <a:xfrm flipV="1">
            <a:off x="5929630" y="466090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42" name="直接箭头连接符 41"/>
          <p:cNvCxnSpPr>
            <a:stCxn id="30" idx="6"/>
          </p:cNvCxnSpPr>
          <p:nvPr/>
        </p:nvCxnSpPr>
        <p:spPr>
          <a:xfrm>
            <a:off x="7371715" y="5170170"/>
            <a:ext cx="504190" cy="571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4" name="曲线连接符 43"/>
          <p:cNvCxnSpPr>
            <a:stCxn id="30" idx="6"/>
            <a:endCxn id="30" idx="0"/>
          </p:cNvCxnSpPr>
          <p:nvPr/>
        </p:nvCxnSpPr>
        <p:spPr>
          <a:xfrm flipH="1" flipV="1">
            <a:off x="7281545" y="5075555"/>
            <a:ext cx="90170" cy="94615"/>
          </a:xfrm>
          <a:prstGeom prst="curvedConnector4">
            <a:avLst>
              <a:gd name="adj1" fmla="val -264085"/>
              <a:gd name="adj2" fmla="val 351678"/>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45" name="文本框 44"/>
          <p:cNvSpPr txBox="1"/>
          <p:nvPr/>
        </p:nvSpPr>
        <p:spPr>
          <a:xfrm>
            <a:off x="5372100" y="6179185"/>
            <a:ext cx="3721735" cy="36830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en-US" altLang="zh-CN" sz="1800">
                <a:latin typeface="Arial" panose="020B0604020202020204" pitchFamily="34" charset="0"/>
                <a:ea typeface="微软雅黑" panose="020B0503020204020204" charset="-122"/>
              </a:rPr>
              <a:t>Graph Attention-Based Features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210235" y="1102660"/>
            <a:ext cx="10551459" cy="4047825"/>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dirty="0">
                <a:latin typeface="Arial" panose="020B0604020202020204" pitchFamily="34" charset="0"/>
                <a:ea typeface="微软雅黑" panose="020B0503020204020204" charset="-122"/>
                <a:sym typeface="+mn-ea"/>
              </a:rPr>
              <a:t>Spatial Features</a:t>
            </a:r>
            <a:endParaRPr lang="zh-CN" altLang="en-US" dirty="0"/>
          </a:p>
        </p:txBody>
      </p:sp>
      <p:sp>
        <p:nvSpPr>
          <p:cNvPr id="13" name="文本框 12"/>
          <p:cNvSpPr txBox="1"/>
          <p:nvPr/>
        </p:nvSpPr>
        <p:spPr>
          <a:xfrm>
            <a:off x="2868930" y="35725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4" name="文本框 13"/>
          <p:cNvSpPr txBox="1"/>
          <p:nvPr/>
        </p:nvSpPr>
        <p:spPr>
          <a:xfrm>
            <a:off x="2868930" y="377952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5" name="文本框 14"/>
          <p:cNvSpPr txBox="1"/>
          <p:nvPr/>
        </p:nvSpPr>
        <p:spPr>
          <a:xfrm>
            <a:off x="2868930" y="399859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7" name="文本框 16"/>
          <p:cNvSpPr txBox="1"/>
          <p:nvPr/>
        </p:nvSpPr>
        <p:spPr>
          <a:xfrm>
            <a:off x="3726664" y="4532780"/>
            <a:ext cx="5943039" cy="584775"/>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zh-CN" altLang="en-US" sz="3200" b="1" dirty="0">
                <a:latin typeface="Times New Roman" panose="02020603050405020304" pitchFamily="18" charset="0"/>
                <a:ea typeface="微软雅黑" panose="020B0503020204020204" charset="-122"/>
                <a:cs typeface="Times New Roman" panose="02020603050405020304" pitchFamily="18" charset="0"/>
              </a:rPr>
              <a:t>空间维度特征学习模块</a:t>
            </a:r>
            <a:endParaRPr lang="en-US" altLang="zh-CN" sz="32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18" name="文本框 17"/>
          <p:cNvSpPr txBox="1"/>
          <p:nvPr/>
        </p:nvSpPr>
        <p:spPr>
          <a:xfrm>
            <a:off x="1452245" y="4499620"/>
            <a:ext cx="2336800" cy="52322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en-US" altLang="zh-CN" sz="2800" dirty="0">
                <a:latin typeface="Times New Roman" panose="02020603050405020304" pitchFamily="18" charset="0"/>
                <a:ea typeface="微软雅黑" panose="020B0503020204020204" charset="-122"/>
                <a:cs typeface="Times New Roman" panose="02020603050405020304" pitchFamily="18" charset="0"/>
              </a:rPr>
              <a:t>N</a:t>
            </a:r>
            <a:r>
              <a:rPr lang="zh-CN" altLang="en-US" sz="2800" dirty="0">
                <a:latin typeface="Times New Roman" panose="02020603050405020304" pitchFamily="18" charset="0"/>
                <a:ea typeface="微软雅黑" panose="020B0503020204020204" charset="-122"/>
                <a:cs typeface="Times New Roman" panose="02020603050405020304" pitchFamily="18" charset="0"/>
              </a:rPr>
              <a:t>维嵌入向量</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2" name="矩形 1"/>
          <p:cNvSpPr/>
          <p:nvPr/>
        </p:nvSpPr>
        <p:spPr>
          <a:xfrm>
            <a:off x="1680845" y="3226435"/>
            <a:ext cx="1596390" cy="198120"/>
          </a:xfrm>
          <a:prstGeom prst="rect">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矩形 2"/>
          <p:cNvSpPr/>
          <p:nvPr/>
        </p:nvSpPr>
        <p:spPr>
          <a:xfrm>
            <a:off x="1680845" y="3424555"/>
            <a:ext cx="1596390" cy="198120"/>
          </a:xfrm>
          <a:prstGeom prst="rect">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矩形 4"/>
          <p:cNvSpPr/>
          <p:nvPr/>
        </p:nvSpPr>
        <p:spPr>
          <a:xfrm>
            <a:off x="1680845" y="4168140"/>
            <a:ext cx="1596390" cy="198120"/>
          </a:xfrm>
          <a:prstGeom prst="rect">
            <a:avLst/>
          </a:prstGeom>
          <a:solidFill>
            <a:schemeClr val="accent3">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nvSpPr>
        <p:spPr>
          <a:xfrm>
            <a:off x="1680845" y="3630295"/>
            <a:ext cx="1596390" cy="54546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文本框 8"/>
          <p:cNvSpPr txBox="1"/>
          <p:nvPr/>
        </p:nvSpPr>
        <p:spPr>
          <a:xfrm>
            <a:off x="2337435" y="35725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1" name="文本框 10"/>
          <p:cNvSpPr txBox="1"/>
          <p:nvPr/>
        </p:nvSpPr>
        <p:spPr>
          <a:xfrm>
            <a:off x="2337435" y="36995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9" name="文本框 18"/>
          <p:cNvSpPr txBox="1"/>
          <p:nvPr/>
        </p:nvSpPr>
        <p:spPr>
          <a:xfrm>
            <a:off x="2337435" y="385508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20" name="椭圆 19"/>
          <p:cNvSpPr/>
          <p:nvPr/>
        </p:nvSpPr>
        <p:spPr>
          <a:xfrm>
            <a:off x="4448810" y="1649730"/>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椭圆 20"/>
          <p:cNvSpPr/>
          <p:nvPr/>
        </p:nvSpPr>
        <p:spPr>
          <a:xfrm>
            <a:off x="3933825" y="2125980"/>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椭圆 21"/>
          <p:cNvSpPr/>
          <p:nvPr/>
        </p:nvSpPr>
        <p:spPr>
          <a:xfrm>
            <a:off x="4267835" y="2617470"/>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椭圆 22"/>
          <p:cNvSpPr/>
          <p:nvPr/>
        </p:nvSpPr>
        <p:spPr>
          <a:xfrm>
            <a:off x="4744720" y="2230120"/>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4" name="直接连接符 23"/>
          <p:cNvCxnSpPr>
            <a:stCxn id="20" idx="3"/>
            <a:endCxn id="21" idx="7"/>
          </p:cNvCxnSpPr>
          <p:nvPr/>
        </p:nvCxnSpPr>
        <p:spPr>
          <a:xfrm flipH="1">
            <a:off x="4088130" y="1811020"/>
            <a:ext cx="387350" cy="3422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5" name="直接连接符 24"/>
          <p:cNvCxnSpPr/>
          <p:nvPr/>
        </p:nvCxnSpPr>
        <p:spPr>
          <a:xfrm>
            <a:off x="4098925" y="2301240"/>
            <a:ext cx="198755" cy="34036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6" name="直接连接符 25"/>
          <p:cNvCxnSpPr/>
          <p:nvPr/>
        </p:nvCxnSpPr>
        <p:spPr>
          <a:xfrm flipH="1">
            <a:off x="4358640" y="1847850"/>
            <a:ext cx="175260" cy="76962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7" name="直接连接符 26"/>
          <p:cNvCxnSpPr>
            <a:stCxn id="20" idx="5"/>
          </p:cNvCxnSpPr>
          <p:nvPr/>
        </p:nvCxnSpPr>
        <p:spPr>
          <a:xfrm>
            <a:off x="4603115" y="1811020"/>
            <a:ext cx="175895" cy="41465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8" name="直接连接符 27"/>
          <p:cNvCxnSpPr>
            <a:endCxn id="23" idx="3"/>
          </p:cNvCxnSpPr>
          <p:nvPr/>
        </p:nvCxnSpPr>
        <p:spPr>
          <a:xfrm flipV="1">
            <a:off x="4439285" y="2391410"/>
            <a:ext cx="332105" cy="2787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sp>
        <p:nvSpPr>
          <p:cNvPr id="29" name="文本框 28"/>
          <p:cNvSpPr txBox="1"/>
          <p:nvPr/>
        </p:nvSpPr>
        <p:spPr>
          <a:xfrm>
            <a:off x="1529992" y="1278087"/>
            <a:ext cx="1747243" cy="954107"/>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zh-CN" altLang="en-US" sz="2800" dirty="0">
                <a:latin typeface="Times New Roman" panose="02020603050405020304" pitchFamily="18" charset="0"/>
                <a:ea typeface="微软雅黑" panose="020B0503020204020204" charset="-122"/>
                <a:cs typeface="Times New Roman" panose="02020603050405020304" pitchFamily="18" charset="0"/>
              </a:rPr>
              <a:t>输入</a:t>
            </a:r>
            <a:r>
              <a:rPr lang="en-US" altLang="zh-CN" sz="2800" dirty="0">
                <a:latin typeface="Times New Roman" panose="02020603050405020304" pitchFamily="18" charset="0"/>
                <a:ea typeface="微软雅黑" panose="020B0503020204020204" charset="-122"/>
                <a:cs typeface="Times New Roman" panose="02020603050405020304" pitchFamily="18" charset="0"/>
              </a:rPr>
              <a:t>N</a:t>
            </a:r>
            <a:r>
              <a:rPr lang="zh-CN" altLang="en-US" sz="2800" dirty="0">
                <a:latin typeface="Times New Roman" panose="02020603050405020304" pitchFamily="18" charset="0"/>
                <a:ea typeface="微软雅黑" panose="020B0503020204020204" charset="-122"/>
                <a:cs typeface="Times New Roman" panose="02020603050405020304" pitchFamily="18" charset="0"/>
              </a:rPr>
              <a:t>维时间序列</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30" name="椭圆 29"/>
          <p:cNvSpPr/>
          <p:nvPr/>
        </p:nvSpPr>
        <p:spPr>
          <a:xfrm>
            <a:off x="8529320" y="2050415"/>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椭圆 30"/>
          <p:cNvSpPr/>
          <p:nvPr/>
        </p:nvSpPr>
        <p:spPr>
          <a:xfrm>
            <a:off x="7964805" y="1546225"/>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椭圆 31"/>
          <p:cNvSpPr/>
          <p:nvPr/>
        </p:nvSpPr>
        <p:spPr>
          <a:xfrm>
            <a:off x="7964805" y="2538095"/>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椭圆 32"/>
          <p:cNvSpPr/>
          <p:nvPr/>
        </p:nvSpPr>
        <p:spPr>
          <a:xfrm>
            <a:off x="9219565" y="2050415"/>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34" name="直接箭头连接符 33"/>
          <p:cNvCxnSpPr>
            <a:stCxn id="31" idx="5"/>
            <a:endCxn id="30" idx="1"/>
          </p:cNvCxnSpPr>
          <p:nvPr/>
        </p:nvCxnSpPr>
        <p:spPr>
          <a:xfrm>
            <a:off x="8119110" y="1707515"/>
            <a:ext cx="436880" cy="37020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5" name="直接箭头连接符 34"/>
          <p:cNvCxnSpPr>
            <a:endCxn id="30" idx="4"/>
          </p:cNvCxnSpPr>
          <p:nvPr/>
        </p:nvCxnSpPr>
        <p:spPr>
          <a:xfrm flipV="1">
            <a:off x="8145780" y="2239010"/>
            <a:ext cx="474345" cy="39370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0" name="直接箭头连接符 39"/>
          <p:cNvCxnSpPr/>
          <p:nvPr/>
        </p:nvCxnSpPr>
        <p:spPr>
          <a:xfrm flipV="1">
            <a:off x="7832725" y="215392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42" name="直接箭头连接符 41"/>
          <p:cNvCxnSpPr>
            <a:stCxn id="30" idx="6"/>
          </p:cNvCxnSpPr>
          <p:nvPr/>
        </p:nvCxnSpPr>
        <p:spPr>
          <a:xfrm>
            <a:off x="8710295" y="2145030"/>
            <a:ext cx="504190" cy="571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4" name="曲线连接符 43"/>
          <p:cNvCxnSpPr>
            <a:stCxn id="30" idx="6"/>
            <a:endCxn id="30" idx="0"/>
          </p:cNvCxnSpPr>
          <p:nvPr/>
        </p:nvCxnSpPr>
        <p:spPr>
          <a:xfrm flipH="1" flipV="1">
            <a:off x="8620125" y="2050415"/>
            <a:ext cx="90170" cy="94615"/>
          </a:xfrm>
          <a:prstGeom prst="curvedConnector4">
            <a:avLst>
              <a:gd name="adj1" fmla="val -264085"/>
              <a:gd name="adj2" fmla="val 351678"/>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45" name="文本框 44"/>
          <p:cNvSpPr txBox="1"/>
          <p:nvPr/>
        </p:nvSpPr>
        <p:spPr>
          <a:xfrm>
            <a:off x="8463297" y="1186824"/>
            <a:ext cx="2351554" cy="52322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zh-CN" altLang="en-US" sz="2800" dirty="0">
                <a:latin typeface="Times New Roman" panose="02020603050405020304" pitchFamily="18" charset="0"/>
                <a:ea typeface="微软雅黑" panose="020B0503020204020204" charset="-122"/>
                <a:cs typeface="Times New Roman" panose="02020603050405020304" pitchFamily="18" charset="0"/>
              </a:rPr>
              <a:t>图注意力网络</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8" name="直接箭头连接符 7"/>
          <p:cNvCxnSpPr>
            <a:cxnSpLocks/>
          </p:cNvCxnSpPr>
          <p:nvPr/>
        </p:nvCxnSpPr>
        <p:spPr>
          <a:xfrm>
            <a:off x="1318895" y="2223135"/>
            <a:ext cx="2525395" cy="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0" name="直接箭头连接符 9"/>
          <p:cNvCxnSpPr>
            <a:cxnSpLocks/>
            <a:stCxn id="2" idx="0"/>
          </p:cNvCxnSpPr>
          <p:nvPr/>
        </p:nvCxnSpPr>
        <p:spPr>
          <a:xfrm flipV="1">
            <a:off x="2479040" y="2256790"/>
            <a:ext cx="9525" cy="96964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6" name="直接箭头连接符 15"/>
          <p:cNvCxnSpPr/>
          <p:nvPr/>
        </p:nvCxnSpPr>
        <p:spPr>
          <a:xfrm>
            <a:off x="5048250" y="2208530"/>
            <a:ext cx="2279650" cy="1016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46" name="直接箭头连接符 45"/>
          <p:cNvCxnSpPr>
            <a:cxnSpLocks/>
          </p:cNvCxnSpPr>
          <p:nvPr/>
        </p:nvCxnSpPr>
        <p:spPr>
          <a:xfrm flipH="1">
            <a:off x="8665210" y="2469563"/>
            <a:ext cx="2483" cy="954107"/>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48" name="文本框 47"/>
          <p:cNvSpPr txBox="1"/>
          <p:nvPr/>
        </p:nvSpPr>
        <p:spPr>
          <a:xfrm>
            <a:off x="4866177" y="1641496"/>
            <a:ext cx="2979426" cy="52322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zh-CN" altLang="en-US" sz="2800" dirty="0">
                <a:latin typeface="Times New Roman" panose="02020603050405020304" pitchFamily="18" charset="0"/>
                <a:ea typeface="微软雅黑" panose="020B0503020204020204" charset="-122"/>
                <a:cs typeface="Times New Roman" panose="02020603050405020304" pitchFamily="18" charset="0"/>
              </a:rPr>
              <a:t>图结构自动学习</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49" name="文本框 48"/>
          <p:cNvSpPr txBox="1"/>
          <p:nvPr/>
        </p:nvSpPr>
        <p:spPr>
          <a:xfrm>
            <a:off x="4475480" y="3372879"/>
            <a:ext cx="3298825" cy="523220"/>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zh-CN" altLang="en-US" sz="2800" dirty="0">
                <a:latin typeface="Times New Roman" panose="02020603050405020304" pitchFamily="18" charset="0"/>
                <a:ea typeface="微软雅黑" panose="020B0503020204020204" charset="-122"/>
                <a:cs typeface="Times New Roman" panose="02020603050405020304" pitchFamily="18" charset="0"/>
              </a:rPr>
              <a:t>更新</a:t>
            </a:r>
            <a:r>
              <a:rPr lang="en-US" altLang="zh-CN" sz="2800" dirty="0">
                <a:latin typeface="Times New Roman" panose="02020603050405020304" pitchFamily="18" charset="0"/>
                <a:ea typeface="微软雅黑" panose="020B0503020204020204" charset="-122"/>
                <a:cs typeface="Times New Roman" panose="02020603050405020304" pitchFamily="18" charset="0"/>
              </a:rPr>
              <a:t>N</a:t>
            </a:r>
            <a:r>
              <a:rPr lang="zh-CN" altLang="en-US" sz="2800" dirty="0">
                <a:latin typeface="Times New Roman" panose="02020603050405020304" pitchFamily="18" charset="0"/>
                <a:ea typeface="微软雅黑" panose="020B0503020204020204" charset="-122"/>
                <a:cs typeface="Times New Roman" panose="02020603050405020304" pitchFamily="18" charset="0"/>
              </a:rPr>
              <a:t>维嵌入向量值</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50" name="文本框 49"/>
          <p:cNvSpPr txBox="1"/>
          <p:nvPr/>
        </p:nvSpPr>
        <p:spPr>
          <a:xfrm>
            <a:off x="8727670" y="2469563"/>
            <a:ext cx="2676224" cy="954107"/>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zh-CN" altLang="en-US" sz="2800" dirty="0">
                <a:latin typeface="Times New Roman" panose="02020603050405020304" pitchFamily="18" charset="0"/>
                <a:ea typeface="微软雅黑" panose="020B0503020204020204" charset="-122"/>
                <a:cs typeface="Times New Roman" panose="02020603050405020304" pitchFamily="18" charset="0"/>
              </a:rPr>
              <a:t>深度更新聚合图节点特征</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51" name="直接箭头连接符 50"/>
          <p:cNvCxnSpPr/>
          <p:nvPr/>
        </p:nvCxnSpPr>
        <p:spPr>
          <a:xfrm flipV="1">
            <a:off x="7263130" y="265049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2" name="直接箭头连接符 51"/>
          <p:cNvCxnSpPr/>
          <p:nvPr/>
        </p:nvCxnSpPr>
        <p:spPr>
          <a:xfrm flipV="1">
            <a:off x="7263130" y="164084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6" name="直接连接符 55"/>
          <p:cNvCxnSpPr>
            <a:cxnSpLocks/>
          </p:cNvCxnSpPr>
          <p:nvPr/>
        </p:nvCxnSpPr>
        <p:spPr>
          <a:xfrm>
            <a:off x="4363028" y="2908300"/>
            <a:ext cx="0" cy="1055370"/>
          </a:xfrm>
          <a:prstGeom prst="line">
            <a:avLst/>
          </a:prstGeom>
          <a:ln w="31750" cap="rnd">
            <a:solidFill>
              <a:schemeClr val="accent1"/>
            </a:solidFill>
            <a:round/>
          </a:ln>
        </p:spPr>
        <p:style>
          <a:lnRef idx="0">
            <a:srgbClr val="FFFFFF"/>
          </a:lnRef>
          <a:fillRef idx="0">
            <a:srgbClr val="FFFFFF"/>
          </a:fillRef>
          <a:effectRef idx="0">
            <a:srgbClr val="FFFFFF"/>
          </a:effectRef>
          <a:fontRef idx="minor">
            <a:schemeClr val="tx1"/>
          </a:fontRef>
        </p:style>
      </p:cxnSp>
      <p:cxnSp>
        <p:nvCxnSpPr>
          <p:cNvPr id="57" name="直接箭头连接符 56"/>
          <p:cNvCxnSpPr>
            <a:cxnSpLocks/>
          </p:cNvCxnSpPr>
          <p:nvPr/>
        </p:nvCxnSpPr>
        <p:spPr>
          <a:xfrm>
            <a:off x="4358322" y="3963670"/>
            <a:ext cx="3356772" cy="27903"/>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58" name="文本框 57"/>
          <p:cNvSpPr txBox="1"/>
          <p:nvPr/>
        </p:nvSpPr>
        <p:spPr>
          <a:xfrm>
            <a:off x="7933062" y="3543261"/>
            <a:ext cx="1376990" cy="954107"/>
          </a:xfrm>
          <a:prstGeom prst="rect">
            <a:avLst/>
          </a:prstGeom>
          <a:solidFill>
            <a:schemeClr val="accent4">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800" dirty="0">
                <a:latin typeface="Times New Roman" panose="02020603050405020304" pitchFamily="18" charset="0"/>
                <a:ea typeface="微软雅黑" panose="020B0503020204020204" charset="-122"/>
                <a:cs typeface="Times New Roman" panose="02020603050405020304" pitchFamily="18" charset="0"/>
              </a:rPr>
              <a:t>元素级点乘</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59" name="直接箭头连接符 58"/>
          <p:cNvCxnSpPr>
            <a:cxnSpLocks/>
          </p:cNvCxnSpPr>
          <p:nvPr/>
        </p:nvCxnSpPr>
        <p:spPr>
          <a:xfrm>
            <a:off x="9391200" y="3903027"/>
            <a:ext cx="2370494" cy="11042"/>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60" name="文本框 59"/>
          <p:cNvSpPr txBox="1"/>
          <p:nvPr/>
        </p:nvSpPr>
        <p:spPr>
          <a:xfrm>
            <a:off x="9365093" y="3974148"/>
            <a:ext cx="2370495" cy="52322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zh-CN" altLang="en-US" sz="2800" dirty="0">
                <a:solidFill>
                  <a:schemeClr val="accent6"/>
                </a:solidFill>
                <a:latin typeface="Times New Roman" panose="02020603050405020304" pitchFamily="18" charset="0"/>
                <a:ea typeface="微软雅黑" panose="020B0503020204020204" charset="-122"/>
                <a:cs typeface="Times New Roman" panose="02020603050405020304" pitchFamily="18" charset="0"/>
              </a:rPr>
              <a:t>空间维度特征</a:t>
            </a:r>
            <a:endParaRPr lang="en-US" altLang="zh-CN" sz="2800" dirty="0">
              <a:solidFill>
                <a:schemeClr val="accent6"/>
              </a:solidFill>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形 14">
            <a:extLst>
              <a:ext uri="{FF2B5EF4-FFF2-40B4-BE49-F238E27FC236}">
                <a16:creationId xmlns:a16="http://schemas.microsoft.com/office/drawing/2014/main" id="{9C7E463C-4738-435C-8127-92894FB7E63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2527454"/>
            <a:ext cx="3334870" cy="1645690"/>
          </a:xfrm>
          <a:prstGeom prst="rect">
            <a:avLst/>
          </a:prstGeom>
        </p:spPr>
      </p:pic>
      <p:pic>
        <p:nvPicPr>
          <p:cNvPr id="17" name="图形 16">
            <a:extLst>
              <a:ext uri="{FF2B5EF4-FFF2-40B4-BE49-F238E27FC236}">
                <a16:creationId xmlns:a16="http://schemas.microsoft.com/office/drawing/2014/main" id="{0DAC94B0-F0AD-40AA-B566-BF29DEFFA88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99931" y="1273170"/>
            <a:ext cx="2712022" cy="2508568"/>
          </a:xfrm>
          <a:prstGeom prst="rect">
            <a:avLst/>
          </a:prstGeom>
        </p:spPr>
      </p:pic>
      <p:pic>
        <p:nvPicPr>
          <p:cNvPr id="21" name="图形 20">
            <a:extLst>
              <a:ext uri="{FF2B5EF4-FFF2-40B4-BE49-F238E27FC236}">
                <a16:creationId xmlns:a16="http://schemas.microsoft.com/office/drawing/2014/main" id="{CE5BB3D4-1247-44F7-AB9E-9AC8189E2E0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23856" y="3680477"/>
            <a:ext cx="7358663" cy="2899618"/>
          </a:xfrm>
          <a:prstGeom prst="rect">
            <a:avLst/>
          </a:prstGeom>
        </p:spPr>
      </p:pic>
    </p:spTree>
    <p:extLst>
      <p:ext uri="{BB962C8B-B14F-4D97-AF65-F5344CB8AC3E}">
        <p14:creationId xmlns:p14="http://schemas.microsoft.com/office/powerpoint/2010/main" val="9951551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AD9F7E9-06F2-4C69-A05E-9DC9DA918BD5}"/>
              </a:ext>
            </a:extLst>
          </p:cNvPr>
          <p:cNvPicPr>
            <a:picLocks noChangeAspect="1"/>
          </p:cNvPicPr>
          <p:nvPr/>
        </p:nvPicPr>
        <p:blipFill>
          <a:blip r:embed="rId2"/>
          <a:stretch>
            <a:fillRect/>
          </a:stretch>
        </p:blipFill>
        <p:spPr>
          <a:xfrm>
            <a:off x="2608074" y="2991656"/>
            <a:ext cx="7154492" cy="3055440"/>
          </a:xfrm>
          <a:prstGeom prst="rect">
            <a:avLst/>
          </a:prstGeom>
        </p:spPr>
      </p:pic>
    </p:spTree>
    <p:extLst>
      <p:ext uri="{BB962C8B-B14F-4D97-AF65-F5344CB8AC3E}">
        <p14:creationId xmlns:p14="http://schemas.microsoft.com/office/powerpoint/2010/main" val="591070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110615" y="527685"/>
            <a:ext cx="10814050" cy="5273040"/>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Arial" panose="020B0604020202020204" pitchFamily="34" charset="0"/>
                <a:ea typeface="微软雅黑" panose="020B0503020204020204" charset="-122"/>
                <a:sym typeface="+mn-ea"/>
              </a:rPr>
              <a:t>Spatial Features</a:t>
            </a:r>
            <a:endParaRPr lang="zh-CN" altLang="en-US"/>
          </a:p>
        </p:txBody>
      </p:sp>
      <p:sp>
        <p:nvSpPr>
          <p:cNvPr id="13" name="文本框 12"/>
          <p:cNvSpPr txBox="1"/>
          <p:nvPr/>
        </p:nvSpPr>
        <p:spPr>
          <a:xfrm>
            <a:off x="2868930" y="35725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4" name="文本框 13"/>
          <p:cNvSpPr txBox="1"/>
          <p:nvPr/>
        </p:nvSpPr>
        <p:spPr>
          <a:xfrm>
            <a:off x="2868930" y="377952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5" name="文本框 14"/>
          <p:cNvSpPr txBox="1"/>
          <p:nvPr/>
        </p:nvSpPr>
        <p:spPr>
          <a:xfrm>
            <a:off x="2868930" y="399859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7" name="文本框 16"/>
          <p:cNvSpPr txBox="1"/>
          <p:nvPr/>
        </p:nvSpPr>
        <p:spPr>
          <a:xfrm>
            <a:off x="4779010" y="5078730"/>
            <a:ext cx="4175760" cy="39878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en-US" altLang="zh-CN" sz="2000" b="1">
                <a:latin typeface="Arial" panose="020B0604020202020204" pitchFamily="34" charset="0"/>
                <a:ea typeface="微软雅黑" panose="020B0503020204020204" charset="-122"/>
              </a:rPr>
              <a:t>Spatial Features Exactor Module</a:t>
            </a:r>
          </a:p>
        </p:txBody>
      </p:sp>
      <p:sp>
        <p:nvSpPr>
          <p:cNvPr id="18" name="文本框 17"/>
          <p:cNvSpPr txBox="1"/>
          <p:nvPr/>
        </p:nvSpPr>
        <p:spPr>
          <a:xfrm>
            <a:off x="1597025" y="4653915"/>
            <a:ext cx="1763395" cy="36830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en-US" altLang="zh-CN" sz="1800">
                <a:latin typeface="Arial" panose="020B0604020202020204" pitchFamily="34" charset="0"/>
                <a:ea typeface="微软雅黑" panose="020B0503020204020204" charset="-122"/>
              </a:rPr>
              <a:t>N Embeddings</a:t>
            </a:r>
          </a:p>
        </p:txBody>
      </p:sp>
      <p:sp>
        <p:nvSpPr>
          <p:cNvPr id="2" name="矩形 1"/>
          <p:cNvSpPr/>
          <p:nvPr/>
        </p:nvSpPr>
        <p:spPr>
          <a:xfrm>
            <a:off x="1680845" y="3226435"/>
            <a:ext cx="1596390" cy="198120"/>
          </a:xfrm>
          <a:prstGeom prst="rect">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矩形 2"/>
          <p:cNvSpPr/>
          <p:nvPr/>
        </p:nvSpPr>
        <p:spPr>
          <a:xfrm>
            <a:off x="1680845" y="3424555"/>
            <a:ext cx="1596390" cy="198120"/>
          </a:xfrm>
          <a:prstGeom prst="rect">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矩形 4"/>
          <p:cNvSpPr/>
          <p:nvPr/>
        </p:nvSpPr>
        <p:spPr>
          <a:xfrm>
            <a:off x="1680845" y="4168140"/>
            <a:ext cx="1596390" cy="198120"/>
          </a:xfrm>
          <a:prstGeom prst="rect">
            <a:avLst/>
          </a:prstGeom>
          <a:solidFill>
            <a:schemeClr val="accent3">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nvSpPr>
        <p:spPr>
          <a:xfrm>
            <a:off x="1680845" y="3630295"/>
            <a:ext cx="1596390" cy="54546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文本框 8"/>
          <p:cNvSpPr txBox="1"/>
          <p:nvPr/>
        </p:nvSpPr>
        <p:spPr>
          <a:xfrm>
            <a:off x="2337435" y="35725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1" name="文本框 10"/>
          <p:cNvSpPr txBox="1"/>
          <p:nvPr/>
        </p:nvSpPr>
        <p:spPr>
          <a:xfrm>
            <a:off x="2337435" y="36995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9" name="文本框 18"/>
          <p:cNvSpPr txBox="1"/>
          <p:nvPr/>
        </p:nvSpPr>
        <p:spPr>
          <a:xfrm>
            <a:off x="2337435" y="385508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20" name="椭圆 19"/>
          <p:cNvSpPr/>
          <p:nvPr/>
        </p:nvSpPr>
        <p:spPr>
          <a:xfrm>
            <a:off x="4448810" y="1649730"/>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椭圆 20"/>
          <p:cNvSpPr/>
          <p:nvPr/>
        </p:nvSpPr>
        <p:spPr>
          <a:xfrm>
            <a:off x="3933825" y="2125980"/>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椭圆 21"/>
          <p:cNvSpPr/>
          <p:nvPr/>
        </p:nvSpPr>
        <p:spPr>
          <a:xfrm>
            <a:off x="4267835" y="2617470"/>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椭圆 22"/>
          <p:cNvSpPr/>
          <p:nvPr/>
        </p:nvSpPr>
        <p:spPr>
          <a:xfrm>
            <a:off x="4744720" y="2230120"/>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4" name="直接连接符 23"/>
          <p:cNvCxnSpPr>
            <a:stCxn id="20" idx="3"/>
            <a:endCxn id="21" idx="7"/>
          </p:cNvCxnSpPr>
          <p:nvPr/>
        </p:nvCxnSpPr>
        <p:spPr>
          <a:xfrm flipH="1">
            <a:off x="4088130" y="1811020"/>
            <a:ext cx="387350" cy="3422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5" name="直接连接符 24"/>
          <p:cNvCxnSpPr/>
          <p:nvPr/>
        </p:nvCxnSpPr>
        <p:spPr>
          <a:xfrm>
            <a:off x="4098925" y="2301240"/>
            <a:ext cx="198755" cy="34036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6" name="直接连接符 25"/>
          <p:cNvCxnSpPr/>
          <p:nvPr/>
        </p:nvCxnSpPr>
        <p:spPr>
          <a:xfrm flipH="1">
            <a:off x="4358640" y="1847850"/>
            <a:ext cx="175260" cy="76962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7" name="直接连接符 26"/>
          <p:cNvCxnSpPr>
            <a:stCxn id="20" idx="5"/>
          </p:cNvCxnSpPr>
          <p:nvPr/>
        </p:nvCxnSpPr>
        <p:spPr>
          <a:xfrm>
            <a:off x="4603115" y="1811020"/>
            <a:ext cx="175895" cy="41465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8" name="直接连接符 27"/>
          <p:cNvCxnSpPr>
            <a:endCxn id="23" idx="3"/>
          </p:cNvCxnSpPr>
          <p:nvPr/>
        </p:nvCxnSpPr>
        <p:spPr>
          <a:xfrm flipV="1">
            <a:off x="4439285" y="2391410"/>
            <a:ext cx="332105" cy="2787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sp>
        <p:nvSpPr>
          <p:cNvPr id="29" name="文本框 28"/>
          <p:cNvSpPr txBox="1"/>
          <p:nvPr/>
        </p:nvSpPr>
        <p:spPr>
          <a:xfrm>
            <a:off x="3037840" y="1169670"/>
            <a:ext cx="2816860" cy="36830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en-US" altLang="zh-CN" sz="1800">
                <a:latin typeface="Arial" panose="020B0604020202020204" pitchFamily="34" charset="0"/>
                <a:ea typeface="微软雅黑" panose="020B0503020204020204" charset="-122"/>
              </a:rPr>
              <a:t>Graph Structure Learning</a:t>
            </a:r>
          </a:p>
        </p:txBody>
      </p:sp>
      <p:sp>
        <p:nvSpPr>
          <p:cNvPr id="30" name="椭圆 29"/>
          <p:cNvSpPr/>
          <p:nvPr/>
        </p:nvSpPr>
        <p:spPr>
          <a:xfrm>
            <a:off x="8529320" y="2050415"/>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椭圆 30"/>
          <p:cNvSpPr/>
          <p:nvPr/>
        </p:nvSpPr>
        <p:spPr>
          <a:xfrm>
            <a:off x="7964805" y="1546225"/>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椭圆 31"/>
          <p:cNvSpPr/>
          <p:nvPr/>
        </p:nvSpPr>
        <p:spPr>
          <a:xfrm>
            <a:off x="7964805" y="2538095"/>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椭圆 32"/>
          <p:cNvSpPr/>
          <p:nvPr/>
        </p:nvSpPr>
        <p:spPr>
          <a:xfrm>
            <a:off x="9219565" y="2050415"/>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34" name="直接箭头连接符 33"/>
          <p:cNvCxnSpPr>
            <a:stCxn id="31" idx="5"/>
            <a:endCxn id="30" idx="1"/>
          </p:cNvCxnSpPr>
          <p:nvPr/>
        </p:nvCxnSpPr>
        <p:spPr>
          <a:xfrm>
            <a:off x="8119110" y="1707515"/>
            <a:ext cx="436880" cy="37020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5" name="直接箭头连接符 34"/>
          <p:cNvCxnSpPr>
            <a:endCxn id="30" idx="4"/>
          </p:cNvCxnSpPr>
          <p:nvPr/>
        </p:nvCxnSpPr>
        <p:spPr>
          <a:xfrm flipV="1">
            <a:off x="8145780" y="2239010"/>
            <a:ext cx="474345" cy="39370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0" name="直接箭头连接符 39"/>
          <p:cNvCxnSpPr/>
          <p:nvPr/>
        </p:nvCxnSpPr>
        <p:spPr>
          <a:xfrm flipV="1">
            <a:off x="7832725" y="215392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42" name="直接箭头连接符 41"/>
          <p:cNvCxnSpPr>
            <a:stCxn id="30" idx="6"/>
          </p:cNvCxnSpPr>
          <p:nvPr/>
        </p:nvCxnSpPr>
        <p:spPr>
          <a:xfrm>
            <a:off x="8710295" y="2145030"/>
            <a:ext cx="504190" cy="571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4" name="曲线连接符 43"/>
          <p:cNvCxnSpPr>
            <a:stCxn id="30" idx="6"/>
            <a:endCxn id="30" idx="0"/>
          </p:cNvCxnSpPr>
          <p:nvPr/>
        </p:nvCxnSpPr>
        <p:spPr>
          <a:xfrm flipH="1" flipV="1">
            <a:off x="8620125" y="2050415"/>
            <a:ext cx="90170" cy="94615"/>
          </a:xfrm>
          <a:prstGeom prst="curvedConnector4">
            <a:avLst>
              <a:gd name="adj1" fmla="val -264085"/>
              <a:gd name="adj2" fmla="val 351678"/>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45" name="文本框 44"/>
          <p:cNvSpPr txBox="1"/>
          <p:nvPr/>
        </p:nvSpPr>
        <p:spPr>
          <a:xfrm>
            <a:off x="7268210" y="1169670"/>
            <a:ext cx="2787015" cy="36830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en-US" altLang="zh-CN" sz="1800">
                <a:latin typeface="Arial" panose="020B0604020202020204" pitchFamily="34" charset="0"/>
                <a:ea typeface="微软雅黑" panose="020B0503020204020204" charset="-122"/>
              </a:rPr>
              <a:t>Graph Attention Network</a:t>
            </a:r>
          </a:p>
        </p:txBody>
      </p:sp>
      <p:cxnSp>
        <p:nvCxnSpPr>
          <p:cNvPr id="8" name="直接箭头连接符 7"/>
          <p:cNvCxnSpPr/>
          <p:nvPr/>
        </p:nvCxnSpPr>
        <p:spPr>
          <a:xfrm>
            <a:off x="1318895" y="2223135"/>
            <a:ext cx="2525395" cy="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0" name="直接箭头连接符 9"/>
          <p:cNvCxnSpPr>
            <a:stCxn id="2" idx="0"/>
          </p:cNvCxnSpPr>
          <p:nvPr/>
        </p:nvCxnSpPr>
        <p:spPr>
          <a:xfrm flipV="1">
            <a:off x="2479040" y="2256790"/>
            <a:ext cx="9525" cy="96964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6" name="直接箭头连接符 15"/>
          <p:cNvCxnSpPr/>
          <p:nvPr/>
        </p:nvCxnSpPr>
        <p:spPr>
          <a:xfrm>
            <a:off x="5048250" y="2208530"/>
            <a:ext cx="2279650" cy="1016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46" name="直接箭头连接符 45"/>
          <p:cNvCxnSpPr/>
          <p:nvPr/>
        </p:nvCxnSpPr>
        <p:spPr>
          <a:xfrm>
            <a:off x="8786495" y="2434590"/>
            <a:ext cx="10160" cy="113792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48" name="文本框 47"/>
          <p:cNvSpPr txBox="1"/>
          <p:nvPr/>
        </p:nvSpPr>
        <p:spPr>
          <a:xfrm>
            <a:off x="5048250" y="2434590"/>
            <a:ext cx="2420620" cy="36830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en-US" altLang="zh-CN" sz="1800">
                <a:latin typeface="Arial" panose="020B0604020202020204" pitchFamily="34" charset="0"/>
                <a:ea typeface="微软雅黑" panose="020B0503020204020204" charset="-122"/>
              </a:rPr>
              <a:t>Learned Relations</a:t>
            </a:r>
          </a:p>
        </p:txBody>
      </p:sp>
      <p:sp>
        <p:nvSpPr>
          <p:cNvPr id="49" name="文本框 48"/>
          <p:cNvSpPr txBox="1"/>
          <p:nvPr/>
        </p:nvSpPr>
        <p:spPr>
          <a:xfrm>
            <a:off x="4533900" y="3997960"/>
            <a:ext cx="2686685" cy="368300"/>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Learned Embeddings</a:t>
            </a:r>
          </a:p>
        </p:txBody>
      </p:sp>
      <p:sp>
        <p:nvSpPr>
          <p:cNvPr id="50" name="文本框 49"/>
          <p:cNvSpPr txBox="1"/>
          <p:nvPr/>
        </p:nvSpPr>
        <p:spPr>
          <a:xfrm>
            <a:off x="8870315" y="2434590"/>
            <a:ext cx="1831975" cy="922020"/>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Graph Attention-Based Features</a:t>
            </a:r>
          </a:p>
        </p:txBody>
      </p:sp>
      <p:cxnSp>
        <p:nvCxnSpPr>
          <p:cNvPr id="51" name="直接箭头连接符 50"/>
          <p:cNvCxnSpPr/>
          <p:nvPr/>
        </p:nvCxnSpPr>
        <p:spPr>
          <a:xfrm flipV="1">
            <a:off x="7263130" y="265049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2" name="直接箭头连接符 51"/>
          <p:cNvCxnSpPr/>
          <p:nvPr/>
        </p:nvCxnSpPr>
        <p:spPr>
          <a:xfrm flipV="1">
            <a:off x="7263130" y="164084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6" name="直接连接符 55"/>
          <p:cNvCxnSpPr/>
          <p:nvPr/>
        </p:nvCxnSpPr>
        <p:spPr>
          <a:xfrm flipH="1">
            <a:off x="4333240" y="2908300"/>
            <a:ext cx="19050" cy="944880"/>
          </a:xfrm>
          <a:prstGeom prst="line">
            <a:avLst/>
          </a:prstGeom>
          <a:ln w="31750" cap="rnd">
            <a:solidFill>
              <a:schemeClr val="accent1"/>
            </a:solidFill>
            <a:round/>
          </a:ln>
        </p:spPr>
        <p:style>
          <a:lnRef idx="0">
            <a:srgbClr val="FFFFFF"/>
          </a:lnRef>
          <a:fillRef idx="0">
            <a:srgbClr val="FFFFFF"/>
          </a:fillRef>
          <a:effectRef idx="0">
            <a:srgbClr val="FFFFFF"/>
          </a:effectRef>
          <a:fontRef idx="minor">
            <a:schemeClr val="tx1"/>
          </a:fontRef>
        </p:style>
      </p:cxnSp>
      <p:cxnSp>
        <p:nvCxnSpPr>
          <p:cNvPr id="57" name="直接箭头连接符 56"/>
          <p:cNvCxnSpPr/>
          <p:nvPr/>
        </p:nvCxnSpPr>
        <p:spPr>
          <a:xfrm flipV="1">
            <a:off x="4342765" y="3836670"/>
            <a:ext cx="3552190" cy="1841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58" name="文本框 57"/>
          <p:cNvSpPr txBox="1"/>
          <p:nvPr/>
        </p:nvSpPr>
        <p:spPr>
          <a:xfrm>
            <a:off x="7894955" y="3530600"/>
            <a:ext cx="1723390" cy="645160"/>
          </a:xfrm>
          <a:prstGeom prst="rect">
            <a:avLst/>
          </a:prstGeom>
          <a:solidFill>
            <a:schemeClr val="accent4">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element-wise multiply</a:t>
            </a:r>
          </a:p>
        </p:txBody>
      </p:sp>
      <p:cxnSp>
        <p:nvCxnSpPr>
          <p:cNvPr id="59" name="直接箭头连接符 58"/>
          <p:cNvCxnSpPr>
            <a:stCxn id="58" idx="3"/>
          </p:cNvCxnSpPr>
          <p:nvPr/>
        </p:nvCxnSpPr>
        <p:spPr>
          <a:xfrm flipV="1">
            <a:off x="9618345" y="3824605"/>
            <a:ext cx="2239010" cy="2857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60" name="文本框 59"/>
          <p:cNvSpPr txBox="1"/>
          <p:nvPr/>
        </p:nvSpPr>
        <p:spPr>
          <a:xfrm>
            <a:off x="9892665" y="3998595"/>
            <a:ext cx="1850390" cy="36830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en-US" altLang="zh-CN" sz="1800">
                <a:solidFill>
                  <a:schemeClr val="accent6"/>
                </a:solidFill>
                <a:latin typeface="Arial" panose="020B0604020202020204" pitchFamily="34" charset="0"/>
                <a:ea typeface="微软雅黑" panose="020B0503020204020204" charset="-122"/>
              </a:rPr>
              <a:t>Spatial Features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0DB03C0-EC5A-41B9-B12F-D15BC18EAF83}"/>
              </a:ext>
            </a:extLst>
          </p:cNvPr>
          <p:cNvPicPr>
            <a:picLocks noChangeAspect="1"/>
          </p:cNvPicPr>
          <p:nvPr/>
        </p:nvPicPr>
        <p:blipFill>
          <a:blip r:embed="rId2"/>
          <a:stretch>
            <a:fillRect/>
          </a:stretch>
        </p:blipFill>
        <p:spPr>
          <a:xfrm>
            <a:off x="857927" y="421590"/>
            <a:ext cx="7269500" cy="4440139"/>
          </a:xfrm>
          <a:prstGeom prst="rect">
            <a:avLst/>
          </a:prstGeom>
        </p:spPr>
      </p:pic>
      <p:pic>
        <p:nvPicPr>
          <p:cNvPr id="9" name="图片 8">
            <a:extLst>
              <a:ext uri="{FF2B5EF4-FFF2-40B4-BE49-F238E27FC236}">
                <a16:creationId xmlns:a16="http://schemas.microsoft.com/office/drawing/2014/main" id="{A7786525-6E12-4478-93F0-E5B71CC59F1B}"/>
              </a:ext>
            </a:extLst>
          </p:cNvPr>
          <p:cNvPicPr>
            <a:picLocks noChangeAspect="1"/>
          </p:cNvPicPr>
          <p:nvPr/>
        </p:nvPicPr>
        <p:blipFill>
          <a:blip r:embed="rId3"/>
          <a:stretch>
            <a:fillRect/>
          </a:stretch>
        </p:blipFill>
        <p:spPr>
          <a:xfrm>
            <a:off x="7699324" y="1300469"/>
            <a:ext cx="3391373" cy="3629532"/>
          </a:xfrm>
          <a:prstGeom prst="rect">
            <a:avLst/>
          </a:prstGeom>
        </p:spPr>
      </p:pic>
    </p:spTree>
    <p:extLst>
      <p:ext uri="{BB962C8B-B14F-4D97-AF65-F5344CB8AC3E}">
        <p14:creationId xmlns:p14="http://schemas.microsoft.com/office/powerpoint/2010/main" val="12966206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52"/>
          <p:cNvSpPr txBox="1"/>
          <p:nvPr/>
        </p:nvSpPr>
        <p:spPr>
          <a:xfrm>
            <a:off x="5531510" y="3163522"/>
            <a:ext cx="452368" cy="523220"/>
          </a:xfrm>
          <a:prstGeom prst="rect">
            <a:avLst/>
          </a:prstGeom>
          <a:noFill/>
        </p:spPr>
        <p:txBody>
          <a:bodyPr wrap="square" rtlCol="0" anchor="t">
            <a:spAutoFit/>
          </a:bodyPr>
          <a:lstStyle/>
          <a:p>
            <a:r>
              <a:rPr lang="zh-CN" altLang="en-US" sz="2800" dirty="0">
                <a:latin typeface="微软雅黑" panose="020B0503020204020204" charset="-122"/>
                <a:ea typeface="微软雅黑" panose="020B0503020204020204" charset="-122"/>
              </a:rPr>
              <a:t>⨁</a:t>
            </a:r>
          </a:p>
        </p:txBody>
      </p:sp>
      <p:sp>
        <p:nvSpPr>
          <p:cNvPr id="54" name="文本框 53"/>
          <p:cNvSpPr txBox="1"/>
          <p:nvPr/>
        </p:nvSpPr>
        <p:spPr>
          <a:xfrm>
            <a:off x="4273059" y="3209688"/>
            <a:ext cx="1311696" cy="430887"/>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zh-CN" altLang="en-US" sz="2200" b="1" dirty="0">
                <a:latin typeface="Times New Roman" panose="02020603050405020304" pitchFamily="18" charset="0"/>
                <a:ea typeface="微软雅黑" panose="020B0503020204020204" charset="-122"/>
                <a:cs typeface="Times New Roman" panose="02020603050405020304" pitchFamily="18" charset="0"/>
              </a:rPr>
              <a:t>特征拼接</a:t>
            </a:r>
            <a:endParaRPr lang="en-US" altLang="zh-CN" sz="2200" b="1"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16" name="连接符: 肘形 15">
            <a:extLst>
              <a:ext uri="{FF2B5EF4-FFF2-40B4-BE49-F238E27FC236}">
                <a16:creationId xmlns:a16="http://schemas.microsoft.com/office/drawing/2014/main" id="{B7BE1DE3-7802-40DF-9595-AF04235C6BF4}"/>
              </a:ext>
            </a:extLst>
          </p:cNvPr>
          <p:cNvCxnSpPr>
            <a:cxnSpLocks/>
          </p:cNvCxnSpPr>
          <p:nvPr/>
        </p:nvCxnSpPr>
        <p:spPr>
          <a:xfrm rot="5400000" flipH="1" flipV="1">
            <a:off x="1168106" y="1481987"/>
            <a:ext cx="1319572" cy="121339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连接符: 肘形 18">
            <a:extLst>
              <a:ext uri="{FF2B5EF4-FFF2-40B4-BE49-F238E27FC236}">
                <a16:creationId xmlns:a16="http://schemas.microsoft.com/office/drawing/2014/main" id="{3C013995-08CD-404F-9A56-37C83B373D93}"/>
              </a:ext>
            </a:extLst>
          </p:cNvPr>
          <p:cNvCxnSpPr>
            <a:cxnSpLocks/>
            <a:stCxn id="4" idx="2"/>
          </p:cNvCxnSpPr>
          <p:nvPr/>
        </p:nvCxnSpPr>
        <p:spPr>
          <a:xfrm rot="16200000" flipH="1">
            <a:off x="1073463" y="4106131"/>
            <a:ext cx="1549158" cy="1173093"/>
          </a:xfrm>
          <a:prstGeom prst="bentConnector3">
            <a:avLst>
              <a:gd name="adj1" fmla="val 99767"/>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C4B27A7A-0A24-4446-BF7F-C0D20E9D5412}"/>
              </a:ext>
            </a:extLst>
          </p:cNvPr>
          <p:cNvCxnSpPr>
            <a:cxnSpLocks/>
          </p:cNvCxnSpPr>
          <p:nvPr/>
        </p:nvCxnSpPr>
        <p:spPr>
          <a:xfrm>
            <a:off x="5771741" y="2700576"/>
            <a:ext cx="0" cy="58861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196E43A7-ADE8-4939-A794-EBC46E9A4A9B}"/>
              </a:ext>
            </a:extLst>
          </p:cNvPr>
          <p:cNvCxnSpPr>
            <a:cxnSpLocks/>
          </p:cNvCxnSpPr>
          <p:nvPr/>
        </p:nvCxnSpPr>
        <p:spPr>
          <a:xfrm flipV="1">
            <a:off x="5784316" y="3609668"/>
            <a:ext cx="0" cy="4591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63BB3B5-4166-44BB-991D-2C077F39D665}"/>
              </a:ext>
            </a:extLst>
          </p:cNvPr>
          <p:cNvCxnSpPr>
            <a:cxnSpLocks/>
          </p:cNvCxnSpPr>
          <p:nvPr/>
        </p:nvCxnSpPr>
        <p:spPr>
          <a:xfrm>
            <a:off x="5983878" y="3425132"/>
            <a:ext cx="324550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4" name="图形 3">
            <a:extLst>
              <a:ext uri="{FF2B5EF4-FFF2-40B4-BE49-F238E27FC236}">
                <a16:creationId xmlns:a16="http://schemas.microsoft.com/office/drawing/2014/main" id="{686602D5-353A-40F4-B15B-84F3CD5155E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316" y="2650988"/>
            <a:ext cx="2627624" cy="1267111"/>
          </a:xfrm>
          <a:prstGeom prst="rect">
            <a:avLst/>
          </a:prstGeom>
        </p:spPr>
      </p:pic>
      <p:pic>
        <p:nvPicPr>
          <p:cNvPr id="6" name="图形 5">
            <a:extLst>
              <a:ext uri="{FF2B5EF4-FFF2-40B4-BE49-F238E27FC236}">
                <a16:creationId xmlns:a16="http://schemas.microsoft.com/office/drawing/2014/main" id="{1CBCF109-4D07-434E-8E73-D68DDC40C5E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33604" y="2285889"/>
            <a:ext cx="2473387" cy="2287836"/>
          </a:xfrm>
          <a:prstGeom prst="rect">
            <a:avLst/>
          </a:prstGeom>
        </p:spPr>
      </p:pic>
      <p:pic>
        <p:nvPicPr>
          <p:cNvPr id="26" name="图形 25">
            <a:extLst>
              <a:ext uri="{FF2B5EF4-FFF2-40B4-BE49-F238E27FC236}">
                <a16:creationId xmlns:a16="http://schemas.microsoft.com/office/drawing/2014/main" id="{583093AC-A148-4FF4-B18D-83CDA125843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35530" y="4068810"/>
            <a:ext cx="7020753" cy="2790275"/>
          </a:xfrm>
          <a:prstGeom prst="rect">
            <a:avLst/>
          </a:prstGeom>
        </p:spPr>
      </p:pic>
      <p:pic>
        <p:nvPicPr>
          <p:cNvPr id="28" name="图形 27">
            <a:extLst>
              <a:ext uri="{FF2B5EF4-FFF2-40B4-BE49-F238E27FC236}">
                <a16:creationId xmlns:a16="http://schemas.microsoft.com/office/drawing/2014/main" id="{959366E1-BECF-4BB3-A374-34E4D734502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36472" y="48362"/>
            <a:ext cx="7018870" cy="27657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a:extLst>
              <a:ext uri="{FF2B5EF4-FFF2-40B4-BE49-F238E27FC236}">
                <a16:creationId xmlns:a16="http://schemas.microsoft.com/office/drawing/2014/main" id="{6FC93556-1A7D-4511-B973-A1EA486F0D5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7743" y="433035"/>
            <a:ext cx="9299178" cy="5349200"/>
          </a:xfrm>
          <a:prstGeom prst="rect">
            <a:avLst/>
          </a:prstGeom>
        </p:spPr>
      </p:pic>
    </p:spTree>
    <p:extLst>
      <p:ext uri="{BB962C8B-B14F-4D97-AF65-F5344CB8AC3E}">
        <p14:creationId xmlns:p14="http://schemas.microsoft.com/office/powerpoint/2010/main" val="4351504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2DAD555-CEE9-444B-9307-E86C425EA6CD}"/>
              </a:ext>
            </a:extLst>
          </p:cNvPr>
          <p:cNvPicPr>
            <a:picLocks noChangeAspect="1"/>
          </p:cNvPicPr>
          <p:nvPr/>
        </p:nvPicPr>
        <p:blipFill>
          <a:blip r:embed="rId2"/>
          <a:stretch>
            <a:fillRect/>
          </a:stretch>
        </p:blipFill>
        <p:spPr>
          <a:xfrm>
            <a:off x="1290403" y="560183"/>
            <a:ext cx="9261056" cy="5209938"/>
          </a:xfrm>
          <a:prstGeom prst="rect">
            <a:avLst/>
          </a:prstGeom>
        </p:spPr>
      </p:pic>
    </p:spTree>
    <p:extLst>
      <p:ext uri="{BB962C8B-B14F-4D97-AF65-F5344CB8AC3E}">
        <p14:creationId xmlns:p14="http://schemas.microsoft.com/office/powerpoint/2010/main" val="4419516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801370" y="2978785"/>
            <a:ext cx="1463040" cy="368935"/>
          </a:xfrm>
          <a:prstGeom prst="rect">
            <a:avLst/>
          </a:prstGeom>
          <a:solidFill>
            <a:schemeClr val="bg1"/>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矩形 10"/>
          <p:cNvSpPr/>
          <p:nvPr/>
        </p:nvSpPr>
        <p:spPr>
          <a:xfrm>
            <a:off x="2264410" y="4892040"/>
            <a:ext cx="1463040" cy="368935"/>
          </a:xfrm>
          <a:prstGeom prst="rect">
            <a:avLst/>
          </a:prstGeom>
          <a:solidFill>
            <a:schemeClr val="accent6">
              <a:lumMod val="40000"/>
              <a:lumOff val="60000"/>
            </a:schemeClr>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任意多边形 7"/>
          <p:cNvSpPr/>
          <p:nvPr/>
        </p:nvSpPr>
        <p:spPr>
          <a:xfrm>
            <a:off x="4636135" y="5602605"/>
            <a:ext cx="3060065" cy="210185"/>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 name="任意多边形 9"/>
          <p:cNvSpPr/>
          <p:nvPr/>
        </p:nvSpPr>
        <p:spPr>
          <a:xfrm>
            <a:off x="4672965" y="5821045"/>
            <a:ext cx="3023235" cy="259080"/>
          </a:xfrm>
          <a:custGeom>
            <a:avLst/>
            <a:gdLst>
              <a:gd name="connisteX0" fmla="*/ 0 w 3023235"/>
              <a:gd name="connsiteY0" fmla="*/ 237024 h 258993"/>
              <a:gd name="connisteX1" fmla="*/ 66040 w 3023235"/>
              <a:gd name="connsiteY1" fmla="*/ 179874 h 258993"/>
              <a:gd name="connisteX2" fmla="*/ 132715 w 3023235"/>
              <a:gd name="connsiteY2" fmla="*/ 132884 h 258993"/>
              <a:gd name="connisteX3" fmla="*/ 208280 w 3023235"/>
              <a:gd name="connsiteY3" fmla="*/ 104309 h 258993"/>
              <a:gd name="connisteX4" fmla="*/ 274320 w 3023235"/>
              <a:gd name="connsiteY4" fmla="*/ 66844 h 258993"/>
              <a:gd name="connisteX5" fmla="*/ 340360 w 3023235"/>
              <a:gd name="connsiteY5" fmla="*/ 19219 h 258993"/>
              <a:gd name="connisteX6" fmla="*/ 396875 w 3023235"/>
              <a:gd name="connsiteY6" fmla="*/ 85894 h 258993"/>
              <a:gd name="connisteX7" fmla="*/ 462915 w 3023235"/>
              <a:gd name="connsiteY7" fmla="*/ 104309 h 258993"/>
              <a:gd name="connisteX8" fmla="*/ 528955 w 3023235"/>
              <a:gd name="connsiteY8" fmla="*/ 113834 h 258993"/>
              <a:gd name="connisteX9" fmla="*/ 594995 w 3023235"/>
              <a:gd name="connsiteY9" fmla="*/ 94784 h 258993"/>
              <a:gd name="connisteX10" fmla="*/ 661670 w 3023235"/>
              <a:gd name="connsiteY10" fmla="*/ 47794 h 258993"/>
              <a:gd name="connisteX11" fmla="*/ 727710 w 3023235"/>
              <a:gd name="connsiteY11" fmla="*/ 28744 h 258993"/>
              <a:gd name="connisteX12" fmla="*/ 793750 w 3023235"/>
              <a:gd name="connsiteY12" fmla="*/ 38269 h 258993"/>
              <a:gd name="connisteX13" fmla="*/ 850265 w 3023235"/>
              <a:gd name="connsiteY13" fmla="*/ 104309 h 258993"/>
              <a:gd name="connisteX14" fmla="*/ 888365 w 3023235"/>
              <a:gd name="connsiteY14" fmla="*/ 170349 h 258993"/>
              <a:gd name="connisteX15" fmla="*/ 954405 w 3023235"/>
              <a:gd name="connsiteY15" fmla="*/ 217974 h 258993"/>
              <a:gd name="connisteX16" fmla="*/ 1020445 w 3023235"/>
              <a:gd name="connsiteY16" fmla="*/ 170349 h 258993"/>
              <a:gd name="connisteX17" fmla="*/ 1086485 w 3023235"/>
              <a:gd name="connsiteY17" fmla="*/ 113834 h 258993"/>
              <a:gd name="connisteX18" fmla="*/ 1152525 w 3023235"/>
              <a:gd name="connsiteY18" fmla="*/ 66844 h 258993"/>
              <a:gd name="connisteX19" fmla="*/ 1218565 w 3023235"/>
              <a:gd name="connsiteY19" fmla="*/ 66844 h 258993"/>
              <a:gd name="connisteX20" fmla="*/ 1284605 w 3023235"/>
              <a:gd name="connsiteY20" fmla="*/ 66844 h 258993"/>
              <a:gd name="connisteX21" fmla="*/ 1351280 w 3023235"/>
              <a:gd name="connsiteY21" fmla="*/ 85894 h 258993"/>
              <a:gd name="connisteX22" fmla="*/ 1417320 w 3023235"/>
              <a:gd name="connsiteY22" fmla="*/ 104309 h 258993"/>
              <a:gd name="connisteX23" fmla="*/ 1483360 w 3023235"/>
              <a:gd name="connsiteY23" fmla="*/ 104309 h 258993"/>
              <a:gd name="connisteX24" fmla="*/ 1549400 w 3023235"/>
              <a:gd name="connsiteY24" fmla="*/ 104309 h 258993"/>
              <a:gd name="connisteX25" fmla="*/ 1615440 w 3023235"/>
              <a:gd name="connsiteY25" fmla="*/ 104309 h 258993"/>
              <a:gd name="connisteX26" fmla="*/ 1662430 w 3023235"/>
              <a:gd name="connsiteY26" fmla="*/ 170349 h 258993"/>
              <a:gd name="connisteX27" fmla="*/ 1710055 w 3023235"/>
              <a:gd name="connsiteY27" fmla="*/ 237024 h 258993"/>
              <a:gd name="connisteX28" fmla="*/ 1776095 w 3023235"/>
              <a:gd name="connsiteY28" fmla="*/ 255439 h 258993"/>
              <a:gd name="connisteX29" fmla="*/ 1823085 w 3023235"/>
              <a:gd name="connsiteY29" fmla="*/ 189399 h 258993"/>
              <a:gd name="connisteX30" fmla="*/ 1889760 w 3023235"/>
              <a:gd name="connsiteY30" fmla="*/ 123359 h 258993"/>
              <a:gd name="connisteX31" fmla="*/ 1955800 w 3023235"/>
              <a:gd name="connsiteY31" fmla="*/ 66844 h 258993"/>
              <a:gd name="connisteX32" fmla="*/ 2012315 w 3023235"/>
              <a:gd name="connsiteY32" fmla="*/ 804 h 258993"/>
              <a:gd name="connisteX33" fmla="*/ 2078355 w 3023235"/>
              <a:gd name="connsiteY33" fmla="*/ 38269 h 258993"/>
              <a:gd name="connisteX34" fmla="*/ 2144395 w 3023235"/>
              <a:gd name="connsiteY34" fmla="*/ 85894 h 258993"/>
              <a:gd name="connisteX35" fmla="*/ 2153920 w 3023235"/>
              <a:gd name="connsiteY35" fmla="*/ 151934 h 258993"/>
              <a:gd name="connisteX36" fmla="*/ 2219960 w 3023235"/>
              <a:gd name="connsiteY36" fmla="*/ 179874 h 258993"/>
              <a:gd name="connisteX37" fmla="*/ 2286000 w 3023235"/>
              <a:gd name="connsiteY37" fmla="*/ 170349 h 258993"/>
              <a:gd name="connisteX38" fmla="*/ 2314575 w 3023235"/>
              <a:gd name="connsiteY38" fmla="*/ 104309 h 258993"/>
              <a:gd name="connisteX39" fmla="*/ 2380615 w 3023235"/>
              <a:gd name="connsiteY39" fmla="*/ 66844 h 258993"/>
              <a:gd name="connisteX40" fmla="*/ 2446655 w 3023235"/>
              <a:gd name="connsiteY40" fmla="*/ 57319 h 258993"/>
              <a:gd name="connisteX41" fmla="*/ 2512695 w 3023235"/>
              <a:gd name="connsiteY41" fmla="*/ 28744 h 258993"/>
              <a:gd name="connisteX42" fmla="*/ 2550795 w 3023235"/>
              <a:gd name="connsiteY42" fmla="*/ 94784 h 258993"/>
              <a:gd name="connisteX43" fmla="*/ 2550795 w 3023235"/>
              <a:gd name="connsiteY43" fmla="*/ 161459 h 258993"/>
              <a:gd name="connisteX44" fmla="*/ 2560320 w 3023235"/>
              <a:gd name="connsiteY44" fmla="*/ 227499 h 258993"/>
              <a:gd name="connisteX45" fmla="*/ 2626360 w 3023235"/>
              <a:gd name="connsiteY45" fmla="*/ 189399 h 258993"/>
              <a:gd name="connisteX46" fmla="*/ 2663825 w 3023235"/>
              <a:gd name="connsiteY46" fmla="*/ 123359 h 258993"/>
              <a:gd name="connisteX47" fmla="*/ 2701925 w 3023235"/>
              <a:gd name="connsiteY47" fmla="*/ 57319 h 258993"/>
              <a:gd name="connisteX48" fmla="*/ 2767965 w 3023235"/>
              <a:gd name="connsiteY48" fmla="*/ 57319 h 258993"/>
              <a:gd name="connisteX49" fmla="*/ 2834005 w 3023235"/>
              <a:gd name="connsiteY49" fmla="*/ 85894 h 258993"/>
              <a:gd name="connisteX50" fmla="*/ 2900045 w 3023235"/>
              <a:gd name="connsiteY50" fmla="*/ 151934 h 258993"/>
              <a:gd name="connisteX51" fmla="*/ 2966085 w 3023235"/>
              <a:gd name="connsiteY51" fmla="*/ 113834 h 258993"/>
              <a:gd name="connisteX52" fmla="*/ 3023235 w 3023235"/>
              <a:gd name="connsiteY52" fmla="*/ 47794 h 25899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Lst>
            <a:rect l="l" t="t" r="r" b="b"/>
            <a:pathLst>
              <a:path w="3023235" h="258994">
                <a:moveTo>
                  <a:pt x="0" y="237024"/>
                </a:moveTo>
                <a:cubicBezTo>
                  <a:pt x="12065" y="226229"/>
                  <a:pt x="39370" y="200829"/>
                  <a:pt x="66040" y="179874"/>
                </a:cubicBezTo>
                <a:cubicBezTo>
                  <a:pt x="92710" y="158919"/>
                  <a:pt x="104140" y="148124"/>
                  <a:pt x="132715" y="132884"/>
                </a:cubicBezTo>
                <a:cubicBezTo>
                  <a:pt x="161290" y="117644"/>
                  <a:pt x="179705" y="117644"/>
                  <a:pt x="208280" y="104309"/>
                </a:cubicBezTo>
                <a:cubicBezTo>
                  <a:pt x="236855" y="90974"/>
                  <a:pt x="247650" y="83989"/>
                  <a:pt x="274320" y="66844"/>
                </a:cubicBezTo>
                <a:cubicBezTo>
                  <a:pt x="300990" y="49699"/>
                  <a:pt x="315595" y="15409"/>
                  <a:pt x="340360" y="19219"/>
                </a:cubicBezTo>
                <a:cubicBezTo>
                  <a:pt x="365125" y="23029"/>
                  <a:pt x="372110" y="68749"/>
                  <a:pt x="396875" y="85894"/>
                </a:cubicBezTo>
                <a:cubicBezTo>
                  <a:pt x="421640" y="103039"/>
                  <a:pt x="436245" y="98594"/>
                  <a:pt x="462915" y="104309"/>
                </a:cubicBezTo>
                <a:cubicBezTo>
                  <a:pt x="489585" y="110024"/>
                  <a:pt x="502285" y="115739"/>
                  <a:pt x="528955" y="113834"/>
                </a:cubicBezTo>
                <a:cubicBezTo>
                  <a:pt x="555625" y="111929"/>
                  <a:pt x="568325" y="108119"/>
                  <a:pt x="594995" y="94784"/>
                </a:cubicBezTo>
                <a:cubicBezTo>
                  <a:pt x="621665" y="81449"/>
                  <a:pt x="635000" y="61129"/>
                  <a:pt x="661670" y="47794"/>
                </a:cubicBezTo>
                <a:cubicBezTo>
                  <a:pt x="688340" y="34459"/>
                  <a:pt x="701040" y="30649"/>
                  <a:pt x="727710" y="28744"/>
                </a:cubicBezTo>
                <a:cubicBezTo>
                  <a:pt x="754380" y="26839"/>
                  <a:pt x="768985" y="23029"/>
                  <a:pt x="793750" y="38269"/>
                </a:cubicBezTo>
                <a:cubicBezTo>
                  <a:pt x="818515" y="53509"/>
                  <a:pt x="831215" y="77639"/>
                  <a:pt x="850265" y="104309"/>
                </a:cubicBezTo>
                <a:cubicBezTo>
                  <a:pt x="869315" y="130979"/>
                  <a:pt x="867410" y="147489"/>
                  <a:pt x="888365" y="170349"/>
                </a:cubicBezTo>
                <a:cubicBezTo>
                  <a:pt x="909320" y="193209"/>
                  <a:pt x="927735" y="217974"/>
                  <a:pt x="954405" y="217974"/>
                </a:cubicBezTo>
                <a:cubicBezTo>
                  <a:pt x="981075" y="217974"/>
                  <a:pt x="993775" y="191304"/>
                  <a:pt x="1020445" y="170349"/>
                </a:cubicBezTo>
                <a:cubicBezTo>
                  <a:pt x="1047115" y="149394"/>
                  <a:pt x="1059815" y="134789"/>
                  <a:pt x="1086485" y="113834"/>
                </a:cubicBezTo>
                <a:cubicBezTo>
                  <a:pt x="1113155" y="92879"/>
                  <a:pt x="1125855" y="76369"/>
                  <a:pt x="1152525" y="66844"/>
                </a:cubicBezTo>
                <a:cubicBezTo>
                  <a:pt x="1179195" y="57319"/>
                  <a:pt x="1191895" y="66844"/>
                  <a:pt x="1218565" y="66844"/>
                </a:cubicBezTo>
                <a:cubicBezTo>
                  <a:pt x="1245235" y="66844"/>
                  <a:pt x="1257935" y="63034"/>
                  <a:pt x="1284605" y="66844"/>
                </a:cubicBezTo>
                <a:cubicBezTo>
                  <a:pt x="1311275" y="70654"/>
                  <a:pt x="1324610" y="78274"/>
                  <a:pt x="1351280" y="85894"/>
                </a:cubicBezTo>
                <a:cubicBezTo>
                  <a:pt x="1377950" y="93514"/>
                  <a:pt x="1390650" y="100499"/>
                  <a:pt x="1417320" y="104309"/>
                </a:cubicBezTo>
                <a:cubicBezTo>
                  <a:pt x="1443990" y="108119"/>
                  <a:pt x="1456690" y="104309"/>
                  <a:pt x="1483360" y="104309"/>
                </a:cubicBezTo>
                <a:cubicBezTo>
                  <a:pt x="1510030" y="104309"/>
                  <a:pt x="1522730" y="104309"/>
                  <a:pt x="1549400" y="104309"/>
                </a:cubicBezTo>
                <a:cubicBezTo>
                  <a:pt x="1576070" y="104309"/>
                  <a:pt x="1592580" y="90974"/>
                  <a:pt x="1615440" y="104309"/>
                </a:cubicBezTo>
                <a:cubicBezTo>
                  <a:pt x="1638300" y="117644"/>
                  <a:pt x="1643380" y="143679"/>
                  <a:pt x="1662430" y="170349"/>
                </a:cubicBezTo>
                <a:cubicBezTo>
                  <a:pt x="1681480" y="197019"/>
                  <a:pt x="1687195" y="219879"/>
                  <a:pt x="1710055" y="237024"/>
                </a:cubicBezTo>
                <a:cubicBezTo>
                  <a:pt x="1732915" y="254169"/>
                  <a:pt x="1753235" y="264964"/>
                  <a:pt x="1776095" y="255439"/>
                </a:cubicBezTo>
                <a:cubicBezTo>
                  <a:pt x="1798955" y="245914"/>
                  <a:pt x="1800225" y="216069"/>
                  <a:pt x="1823085" y="189399"/>
                </a:cubicBezTo>
                <a:cubicBezTo>
                  <a:pt x="1845945" y="162729"/>
                  <a:pt x="1863090" y="148124"/>
                  <a:pt x="1889760" y="123359"/>
                </a:cubicBezTo>
                <a:cubicBezTo>
                  <a:pt x="1916430" y="98594"/>
                  <a:pt x="1931035" y="91609"/>
                  <a:pt x="1955800" y="66844"/>
                </a:cubicBezTo>
                <a:cubicBezTo>
                  <a:pt x="1980565" y="42079"/>
                  <a:pt x="1987550" y="6519"/>
                  <a:pt x="2012315" y="804"/>
                </a:cubicBezTo>
                <a:cubicBezTo>
                  <a:pt x="2037080" y="-4911"/>
                  <a:pt x="2051685" y="21124"/>
                  <a:pt x="2078355" y="38269"/>
                </a:cubicBezTo>
                <a:cubicBezTo>
                  <a:pt x="2105025" y="55414"/>
                  <a:pt x="2129155" y="63034"/>
                  <a:pt x="2144395" y="85894"/>
                </a:cubicBezTo>
                <a:cubicBezTo>
                  <a:pt x="2159635" y="108754"/>
                  <a:pt x="2138680" y="132884"/>
                  <a:pt x="2153920" y="151934"/>
                </a:cubicBezTo>
                <a:cubicBezTo>
                  <a:pt x="2169160" y="170984"/>
                  <a:pt x="2193290" y="176064"/>
                  <a:pt x="2219960" y="179874"/>
                </a:cubicBezTo>
                <a:cubicBezTo>
                  <a:pt x="2246630" y="183684"/>
                  <a:pt x="2266950" y="185589"/>
                  <a:pt x="2286000" y="170349"/>
                </a:cubicBezTo>
                <a:cubicBezTo>
                  <a:pt x="2305050" y="155109"/>
                  <a:pt x="2295525" y="125264"/>
                  <a:pt x="2314575" y="104309"/>
                </a:cubicBezTo>
                <a:cubicBezTo>
                  <a:pt x="2333625" y="83354"/>
                  <a:pt x="2353945" y="76369"/>
                  <a:pt x="2380615" y="66844"/>
                </a:cubicBezTo>
                <a:cubicBezTo>
                  <a:pt x="2407285" y="57319"/>
                  <a:pt x="2419985" y="64939"/>
                  <a:pt x="2446655" y="57319"/>
                </a:cubicBezTo>
                <a:cubicBezTo>
                  <a:pt x="2473325" y="49699"/>
                  <a:pt x="2491740" y="21124"/>
                  <a:pt x="2512695" y="28744"/>
                </a:cubicBezTo>
                <a:cubicBezTo>
                  <a:pt x="2533650" y="36364"/>
                  <a:pt x="2543175" y="68114"/>
                  <a:pt x="2550795" y="94784"/>
                </a:cubicBezTo>
                <a:cubicBezTo>
                  <a:pt x="2558415" y="121454"/>
                  <a:pt x="2548890" y="134789"/>
                  <a:pt x="2550795" y="161459"/>
                </a:cubicBezTo>
                <a:cubicBezTo>
                  <a:pt x="2552700" y="188129"/>
                  <a:pt x="2545080" y="221784"/>
                  <a:pt x="2560320" y="227499"/>
                </a:cubicBezTo>
                <a:cubicBezTo>
                  <a:pt x="2575560" y="233214"/>
                  <a:pt x="2605405" y="210354"/>
                  <a:pt x="2626360" y="189399"/>
                </a:cubicBezTo>
                <a:cubicBezTo>
                  <a:pt x="2647315" y="168444"/>
                  <a:pt x="2648585" y="150029"/>
                  <a:pt x="2663825" y="123359"/>
                </a:cubicBezTo>
                <a:cubicBezTo>
                  <a:pt x="2679065" y="96689"/>
                  <a:pt x="2680970" y="70654"/>
                  <a:pt x="2701925" y="57319"/>
                </a:cubicBezTo>
                <a:cubicBezTo>
                  <a:pt x="2722880" y="43984"/>
                  <a:pt x="2741295" y="51604"/>
                  <a:pt x="2767965" y="57319"/>
                </a:cubicBezTo>
                <a:cubicBezTo>
                  <a:pt x="2794635" y="63034"/>
                  <a:pt x="2807335" y="66844"/>
                  <a:pt x="2834005" y="85894"/>
                </a:cubicBezTo>
                <a:cubicBezTo>
                  <a:pt x="2860675" y="104944"/>
                  <a:pt x="2873375" y="146219"/>
                  <a:pt x="2900045" y="151934"/>
                </a:cubicBezTo>
                <a:cubicBezTo>
                  <a:pt x="2926715" y="157649"/>
                  <a:pt x="2941320" y="134789"/>
                  <a:pt x="2966085" y="113834"/>
                </a:cubicBezTo>
                <a:cubicBezTo>
                  <a:pt x="2990850" y="92879"/>
                  <a:pt x="3013075" y="60494"/>
                  <a:pt x="3023235" y="47794"/>
                </a:cubicBezTo>
              </a:path>
            </a:pathLst>
          </a:custGeom>
        </p:spPr>
        <p:style>
          <a:lnRef idx="3">
            <a:schemeClr val="accent2"/>
          </a:lnRef>
          <a:fillRef idx="0">
            <a:srgbClr val="FFFFFF"/>
          </a:fillRef>
          <a:effectRef idx="0">
            <a:srgbClr val="FFFFFF"/>
          </a:effectRef>
          <a:fontRef idx="minor">
            <a:schemeClr val="tx1"/>
          </a:fontRef>
        </p:style>
        <p:txBody>
          <a:bodyPr rtlCol="0" anchor="ctr"/>
          <a:lstStyle/>
          <a:p>
            <a:pPr algn="ctr"/>
            <a:endParaRPr lang="zh-CN" altLang="en-US"/>
          </a:p>
        </p:txBody>
      </p:sp>
      <p:sp>
        <p:nvSpPr>
          <p:cNvPr id="12" name="任意多边形 11"/>
          <p:cNvSpPr/>
          <p:nvPr/>
        </p:nvSpPr>
        <p:spPr>
          <a:xfrm>
            <a:off x="4672965" y="6080125"/>
            <a:ext cx="3060700" cy="377825"/>
          </a:xfrm>
          <a:custGeom>
            <a:avLst/>
            <a:gdLst>
              <a:gd name="connisteX0" fmla="*/ 0 w 3060700"/>
              <a:gd name="connsiteY0" fmla="*/ 198817 h 377887"/>
              <a:gd name="connisteX1" fmla="*/ 66675 w 3060700"/>
              <a:gd name="connsiteY1" fmla="*/ 132777 h 377887"/>
              <a:gd name="connisteX2" fmla="*/ 123190 w 3060700"/>
              <a:gd name="connsiteY2" fmla="*/ 66737 h 377887"/>
              <a:gd name="connisteX3" fmla="*/ 179705 w 3060700"/>
              <a:gd name="connsiteY3" fmla="*/ 62 h 377887"/>
              <a:gd name="connisteX4" fmla="*/ 226695 w 3060700"/>
              <a:gd name="connsiteY4" fmla="*/ 66737 h 377887"/>
              <a:gd name="connisteX5" fmla="*/ 264795 w 3060700"/>
              <a:gd name="connsiteY5" fmla="*/ 142302 h 377887"/>
              <a:gd name="connisteX6" fmla="*/ 302260 w 3060700"/>
              <a:gd name="connsiteY6" fmla="*/ 208342 h 377887"/>
              <a:gd name="connisteX7" fmla="*/ 321310 w 3060700"/>
              <a:gd name="connsiteY7" fmla="*/ 142302 h 377887"/>
              <a:gd name="connisteX8" fmla="*/ 330835 w 3060700"/>
              <a:gd name="connsiteY8" fmla="*/ 75627 h 377887"/>
              <a:gd name="connisteX9" fmla="*/ 359410 w 3060700"/>
              <a:gd name="connsiteY9" fmla="*/ 9587 h 377887"/>
              <a:gd name="connisteX10" fmla="*/ 425450 w 3060700"/>
              <a:gd name="connsiteY10" fmla="*/ 75627 h 377887"/>
              <a:gd name="connisteX11" fmla="*/ 462915 w 3060700"/>
              <a:gd name="connsiteY11" fmla="*/ 142302 h 377887"/>
              <a:gd name="connisteX12" fmla="*/ 501015 w 3060700"/>
              <a:gd name="connsiteY12" fmla="*/ 208342 h 377887"/>
              <a:gd name="connisteX13" fmla="*/ 538480 w 3060700"/>
              <a:gd name="connsiteY13" fmla="*/ 132777 h 377887"/>
              <a:gd name="connisteX14" fmla="*/ 576580 w 3060700"/>
              <a:gd name="connsiteY14" fmla="*/ 66737 h 377887"/>
              <a:gd name="connisteX15" fmla="*/ 633095 w 3060700"/>
              <a:gd name="connsiteY15" fmla="*/ 62 h 377887"/>
              <a:gd name="connisteX16" fmla="*/ 661670 w 3060700"/>
              <a:gd name="connsiteY16" fmla="*/ 75627 h 377887"/>
              <a:gd name="connisteX17" fmla="*/ 699135 w 3060700"/>
              <a:gd name="connsiteY17" fmla="*/ 142302 h 377887"/>
              <a:gd name="connisteX18" fmla="*/ 765175 w 3060700"/>
              <a:gd name="connsiteY18" fmla="*/ 85152 h 377887"/>
              <a:gd name="connisteX19" fmla="*/ 803275 w 3060700"/>
              <a:gd name="connsiteY19" fmla="*/ 19112 h 377887"/>
              <a:gd name="connisteX20" fmla="*/ 869315 w 3060700"/>
              <a:gd name="connsiteY20" fmla="*/ 94677 h 377887"/>
              <a:gd name="connisteX21" fmla="*/ 897890 w 3060700"/>
              <a:gd name="connsiteY21" fmla="*/ 160717 h 377887"/>
              <a:gd name="connisteX22" fmla="*/ 954405 w 3060700"/>
              <a:gd name="connsiteY22" fmla="*/ 94677 h 377887"/>
              <a:gd name="connisteX23" fmla="*/ 991870 w 3060700"/>
              <a:gd name="connsiteY23" fmla="*/ 28637 h 377887"/>
              <a:gd name="connisteX24" fmla="*/ 1049020 w 3060700"/>
              <a:gd name="connsiteY24" fmla="*/ 94677 h 377887"/>
              <a:gd name="connisteX25" fmla="*/ 1076960 w 3060700"/>
              <a:gd name="connsiteY25" fmla="*/ 160717 h 377887"/>
              <a:gd name="connisteX26" fmla="*/ 1105535 w 3060700"/>
              <a:gd name="connsiteY26" fmla="*/ 236282 h 377887"/>
              <a:gd name="connisteX27" fmla="*/ 1134110 w 3060700"/>
              <a:gd name="connsiteY27" fmla="*/ 302322 h 377887"/>
              <a:gd name="connisteX28" fmla="*/ 1162050 w 3060700"/>
              <a:gd name="connsiteY28" fmla="*/ 236282 h 377887"/>
              <a:gd name="connisteX29" fmla="*/ 1200150 w 3060700"/>
              <a:gd name="connsiteY29" fmla="*/ 170242 h 377887"/>
              <a:gd name="connisteX30" fmla="*/ 1256665 w 3060700"/>
              <a:gd name="connsiteY30" fmla="*/ 104202 h 377887"/>
              <a:gd name="connisteX31" fmla="*/ 1303655 w 3060700"/>
              <a:gd name="connsiteY31" fmla="*/ 38162 h 377887"/>
              <a:gd name="connisteX32" fmla="*/ 1369695 w 3060700"/>
              <a:gd name="connsiteY32" fmla="*/ 38162 h 377887"/>
              <a:gd name="connisteX33" fmla="*/ 1436370 w 3060700"/>
              <a:gd name="connsiteY33" fmla="*/ 38162 h 377887"/>
              <a:gd name="connisteX34" fmla="*/ 1502410 w 3060700"/>
              <a:gd name="connsiteY34" fmla="*/ 38162 h 377887"/>
              <a:gd name="connisteX35" fmla="*/ 1558925 w 3060700"/>
              <a:gd name="connsiteY35" fmla="*/ 104202 h 377887"/>
              <a:gd name="connisteX36" fmla="*/ 1596390 w 3060700"/>
              <a:gd name="connsiteY36" fmla="*/ 170242 h 377887"/>
              <a:gd name="connisteX37" fmla="*/ 1644015 w 3060700"/>
              <a:gd name="connsiteY37" fmla="*/ 236282 h 377887"/>
              <a:gd name="connisteX38" fmla="*/ 1671955 w 3060700"/>
              <a:gd name="connsiteY38" fmla="*/ 170242 h 377887"/>
              <a:gd name="connisteX39" fmla="*/ 1681480 w 3060700"/>
              <a:gd name="connsiteY39" fmla="*/ 104202 h 377887"/>
              <a:gd name="connisteX40" fmla="*/ 1729105 w 3060700"/>
              <a:gd name="connsiteY40" fmla="*/ 170242 h 377887"/>
              <a:gd name="connisteX41" fmla="*/ 1785620 w 3060700"/>
              <a:gd name="connsiteY41" fmla="*/ 236282 h 377887"/>
              <a:gd name="connisteX42" fmla="*/ 1814195 w 3060700"/>
              <a:gd name="connsiteY42" fmla="*/ 311847 h 377887"/>
              <a:gd name="connisteX43" fmla="*/ 1842135 w 3060700"/>
              <a:gd name="connsiteY43" fmla="*/ 377887 h 377887"/>
              <a:gd name="connisteX44" fmla="*/ 1851660 w 3060700"/>
              <a:gd name="connsiteY44" fmla="*/ 311847 h 377887"/>
              <a:gd name="connisteX45" fmla="*/ 1861185 w 3060700"/>
              <a:gd name="connsiteY45" fmla="*/ 245807 h 377887"/>
              <a:gd name="connisteX46" fmla="*/ 1861185 w 3060700"/>
              <a:gd name="connsiteY46" fmla="*/ 179767 h 377887"/>
              <a:gd name="connisteX47" fmla="*/ 1861185 w 3060700"/>
              <a:gd name="connsiteY47" fmla="*/ 113727 h 377887"/>
              <a:gd name="connisteX48" fmla="*/ 1927225 w 3060700"/>
              <a:gd name="connsiteY48" fmla="*/ 57212 h 377887"/>
              <a:gd name="connisteX49" fmla="*/ 1993265 w 3060700"/>
              <a:gd name="connsiteY49" fmla="*/ 66737 h 377887"/>
              <a:gd name="connisteX50" fmla="*/ 2059305 w 3060700"/>
              <a:gd name="connsiteY50" fmla="*/ 75627 h 377887"/>
              <a:gd name="connisteX51" fmla="*/ 2116455 w 3060700"/>
              <a:gd name="connsiteY51" fmla="*/ 142302 h 377887"/>
              <a:gd name="connisteX52" fmla="*/ 2182495 w 3060700"/>
              <a:gd name="connsiteY52" fmla="*/ 132777 h 377887"/>
              <a:gd name="connisteX53" fmla="*/ 2239010 w 3060700"/>
              <a:gd name="connsiteY53" fmla="*/ 66737 h 377887"/>
              <a:gd name="connisteX54" fmla="*/ 2305050 w 3060700"/>
              <a:gd name="connsiteY54" fmla="*/ 85152 h 377887"/>
              <a:gd name="connisteX55" fmla="*/ 2371090 w 3060700"/>
              <a:gd name="connsiteY55" fmla="*/ 151192 h 377887"/>
              <a:gd name="connisteX56" fmla="*/ 2437130 w 3060700"/>
              <a:gd name="connsiteY56" fmla="*/ 151192 h 377887"/>
              <a:gd name="connisteX57" fmla="*/ 2503805 w 3060700"/>
              <a:gd name="connsiteY57" fmla="*/ 132777 h 377887"/>
              <a:gd name="connisteX58" fmla="*/ 2569845 w 3060700"/>
              <a:gd name="connsiteY58" fmla="*/ 94677 h 377887"/>
              <a:gd name="connisteX59" fmla="*/ 2635885 w 3060700"/>
              <a:gd name="connsiteY59" fmla="*/ 66737 h 377887"/>
              <a:gd name="connisteX60" fmla="*/ 2701925 w 3060700"/>
              <a:gd name="connsiteY60" fmla="*/ 66737 h 377887"/>
              <a:gd name="connisteX61" fmla="*/ 2767965 w 3060700"/>
              <a:gd name="connsiteY61" fmla="*/ 132777 h 377887"/>
              <a:gd name="connisteX62" fmla="*/ 2814955 w 3060700"/>
              <a:gd name="connsiteY62" fmla="*/ 198817 h 377887"/>
              <a:gd name="connisteX63" fmla="*/ 2881630 w 3060700"/>
              <a:gd name="connsiteY63" fmla="*/ 217867 h 377887"/>
              <a:gd name="connisteX64" fmla="*/ 2947670 w 3060700"/>
              <a:gd name="connsiteY64" fmla="*/ 160717 h 377887"/>
              <a:gd name="connisteX65" fmla="*/ 3013710 w 3060700"/>
              <a:gd name="connsiteY65" fmla="*/ 170242 h 377887"/>
              <a:gd name="connisteX66" fmla="*/ 3060700 w 3060700"/>
              <a:gd name="connsiteY66" fmla="*/ 236282 h 37788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Lst>
            <a:rect l="l" t="t" r="r" b="b"/>
            <a:pathLst>
              <a:path w="3060700" h="377888">
                <a:moveTo>
                  <a:pt x="0" y="198818"/>
                </a:moveTo>
                <a:cubicBezTo>
                  <a:pt x="12065" y="186753"/>
                  <a:pt x="41910" y="159448"/>
                  <a:pt x="66675" y="132778"/>
                </a:cubicBezTo>
                <a:cubicBezTo>
                  <a:pt x="91440" y="106108"/>
                  <a:pt x="100330" y="93408"/>
                  <a:pt x="123190" y="66738"/>
                </a:cubicBezTo>
                <a:cubicBezTo>
                  <a:pt x="146050" y="40068"/>
                  <a:pt x="158750" y="63"/>
                  <a:pt x="179705" y="63"/>
                </a:cubicBezTo>
                <a:cubicBezTo>
                  <a:pt x="200660" y="63"/>
                  <a:pt x="209550" y="38163"/>
                  <a:pt x="226695" y="66738"/>
                </a:cubicBezTo>
                <a:cubicBezTo>
                  <a:pt x="243840" y="95313"/>
                  <a:pt x="249555" y="113728"/>
                  <a:pt x="264795" y="142303"/>
                </a:cubicBezTo>
                <a:cubicBezTo>
                  <a:pt x="280035" y="170878"/>
                  <a:pt x="290830" y="208343"/>
                  <a:pt x="302260" y="208343"/>
                </a:cubicBezTo>
                <a:cubicBezTo>
                  <a:pt x="313690" y="208343"/>
                  <a:pt x="315595" y="168973"/>
                  <a:pt x="321310" y="142303"/>
                </a:cubicBezTo>
                <a:cubicBezTo>
                  <a:pt x="327025" y="115633"/>
                  <a:pt x="323215" y="102298"/>
                  <a:pt x="330835" y="75628"/>
                </a:cubicBezTo>
                <a:cubicBezTo>
                  <a:pt x="338455" y="48958"/>
                  <a:pt x="340360" y="9588"/>
                  <a:pt x="359410" y="9588"/>
                </a:cubicBezTo>
                <a:cubicBezTo>
                  <a:pt x="378460" y="9588"/>
                  <a:pt x="404495" y="48958"/>
                  <a:pt x="425450" y="75628"/>
                </a:cubicBezTo>
                <a:cubicBezTo>
                  <a:pt x="446405" y="102298"/>
                  <a:pt x="447675" y="115633"/>
                  <a:pt x="462915" y="142303"/>
                </a:cubicBezTo>
                <a:cubicBezTo>
                  <a:pt x="478155" y="168973"/>
                  <a:pt x="485775" y="210248"/>
                  <a:pt x="501015" y="208343"/>
                </a:cubicBezTo>
                <a:cubicBezTo>
                  <a:pt x="516255" y="206438"/>
                  <a:pt x="523240" y="161353"/>
                  <a:pt x="538480" y="132778"/>
                </a:cubicBezTo>
                <a:cubicBezTo>
                  <a:pt x="553720" y="104203"/>
                  <a:pt x="557530" y="93408"/>
                  <a:pt x="576580" y="66738"/>
                </a:cubicBezTo>
                <a:cubicBezTo>
                  <a:pt x="595630" y="40068"/>
                  <a:pt x="615950" y="-1842"/>
                  <a:pt x="633095" y="63"/>
                </a:cubicBezTo>
                <a:cubicBezTo>
                  <a:pt x="650240" y="1968"/>
                  <a:pt x="648335" y="47053"/>
                  <a:pt x="661670" y="75628"/>
                </a:cubicBezTo>
                <a:cubicBezTo>
                  <a:pt x="675005" y="104203"/>
                  <a:pt x="678180" y="140398"/>
                  <a:pt x="699135" y="142303"/>
                </a:cubicBezTo>
                <a:cubicBezTo>
                  <a:pt x="720090" y="144208"/>
                  <a:pt x="744220" y="109918"/>
                  <a:pt x="765175" y="85153"/>
                </a:cubicBezTo>
                <a:cubicBezTo>
                  <a:pt x="786130" y="60388"/>
                  <a:pt x="782320" y="17208"/>
                  <a:pt x="803275" y="19113"/>
                </a:cubicBezTo>
                <a:cubicBezTo>
                  <a:pt x="824230" y="21018"/>
                  <a:pt x="850265" y="66103"/>
                  <a:pt x="869315" y="94678"/>
                </a:cubicBezTo>
                <a:cubicBezTo>
                  <a:pt x="888365" y="123253"/>
                  <a:pt x="880745" y="160718"/>
                  <a:pt x="897890" y="160718"/>
                </a:cubicBezTo>
                <a:cubicBezTo>
                  <a:pt x="915035" y="160718"/>
                  <a:pt x="935355" y="121348"/>
                  <a:pt x="954405" y="94678"/>
                </a:cubicBezTo>
                <a:cubicBezTo>
                  <a:pt x="973455" y="68008"/>
                  <a:pt x="972820" y="28638"/>
                  <a:pt x="991870" y="28638"/>
                </a:cubicBezTo>
                <a:cubicBezTo>
                  <a:pt x="1010920" y="28638"/>
                  <a:pt x="1031875" y="68008"/>
                  <a:pt x="1049020" y="94678"/>
                </a:cubicBezTo>
                <a:cubicBezTo>
                  <a:pt x="1066165" y="121348"/>
                  <a:pt x="1065530" y="132143"/>
                  <a:pt x="1076960" y="160718"/>
                </a:cubicBezTo>
                <a:cubicBezTo>
                  <a:pt x="1088390" y="189293"/>
                  <a:pt x="1094105" y="207708"/>
                  <a:pt x="1105535" y="236283"/>
                </a:cubicBezTo>
                <a:cubicBezTo>
                  <a:pt x="1116965" y="264858"/>
                  <a:pt x="1122680" y="302323"/>
                  <a:pt x="1134110" y="302323"/>
                </a:cubicBezTo>
                <a:cubicBezTo>
                  <a:pt x="1145540" y="302323"/>
                  <a:pt x="1148715" y="262953"/>
                  <a:pt x="1162050" y="236283"/>
                </a:cubicBezTo>
                <a:cubicBezTo>
                  <a:pt x="1175385" y="209613"/>
                  <a:pt x="1181100" y="196913"/>
                  <a:pt x="1200150" y="170243"/>
                </a:cubicBezTo>
                <a:cubicBezTo>
                  <a:pt x="1219200" y="143573"/>
                  <a:pt x="1235710" y="130873"/>
                  <a:pt x="1256665" y="104203"/>
                </a:cubicBezTo>
                <a:cubicBezTo>
                  <a:pt x="1277620" y="77533"/>
                  <a:pt x="1280795" y="51498"/>
                  <a:pt x="1303655" y="38163"/>
                </a:cubicBezTo>
                <a:cubicBezTo>
                  <a:pt x="1326515" y="24828"/>
                  <a:pt x="1343025" y="38163"/>
                  <a:pt x="1369695" y="38163"/>
                </a:cubicBezTo>
                <a:cubicBezTo>
                  <a:pt x="1396365" y="38163"/>
                  <a:pt x="1409700" y="38163"/>
                  <a:pt x="1436370" y="38163"/>
                </a:cubicBezTo>
                <a:cubicBezTo>
                  <a:pt x="1463040" y="38163"/>
                  <a:pt x="1477645" y="24828"/>
                  <a:pt x="1502410" y="38163"/>
                </a:cubicBezTo>
                <a:cubicBezTo>
                  <a:pt x="1527175" y="51498"/>
                  <a:pt x="1539875" y="77533"/>
                  <a:pt x="1558925" y="104203"/>
                </a:cubicBezTo>
                <a:cubicBezTo>
                  <a:pt x="1577975" y="130873"/>
                  <a:pt x="1579245" y="143573"/>
                  <a:pt x="1596390" y="170243"/>
                </a:cubicBezTo>
                <a:cubicBezTo>
                  <a:pt x="1613535" y="196913"/>
                  <a:pt x="1628775" y="236283"/>
                  <a:pt x="1644015" y="236283"/>
                </a:cubicBezTo>
                <a:cubicBezTo>
                  <a:pt x="1659255" y="236283"/>
                  <a:pt x="1664335" y="196913"/>
                  <a:pt x="1671955" y="170243"/>
                </a:cubicBezTo>
                <a:cubicBezTo>
                  <a:pt x="1679575" y="143573"/>
                  <a:pt x="1670050" y="104203"/>
                  <a:pt x="1681480" y="104203"/>
                </a:cubicBezTo>
                <a:cubicBezTo>
                  <a:pt x="1692910" y="104203"/>
                  <a:pt x="1708150" y="143573"/>
                  <a:pt x="1729105" y="170243"/>
                </a:cubicBezTo>
                <a:cubicBezTo>
                  <a:pt x="1750060" y="196913"/>
                  <a:pt x="1768475" y="207708"/>
                  <a:pt x="1785620" y="236283"/>
                </a:cubicBezTo>
                <a:cubicBezTo>
                  <a:pt x="1802765" y="264858"/>
                  <a:pt x="1802765" y="283273"/>
                  <a:pt x="1814195" y="311848"/>
                </a:cubicBezTo>
                <a:cubicBezTo>
                  <a:pt x="1825625" y="340423"/>
                  <a:pt x="1834515" y="377888"/>
                  <a:pt x="1842135" y="377888"/>
                </a:cubicBezTo>
                <a:cubicBezTo>
                  <a:pt x="1849755" y="377888"/>
                  <a:pt x="1847850" y="338518"/>
                  <a:pt x="1851660" y="311848"/>
                </a:cubicBezTo>
                <a:cubicBezTo>
                  <a:pt x="1855470" y="285178"/>
                  <a:pt x="1859280" y="272478"/>
                  <a:pt x="1861185" y="245808"/>
                </a:cubicBezTo>
                <a:cubicBezTo>
                  <a:pt x="1863090" y="219138"/>
                  <a:pt x="1861185" y="206438"/>
                  <a:pt x="1861185" y="179768"/>
                </a:cubicBezTo>
                <a:cubicBezTo>
                  <a:pt x="1861185" y="153098"/>
                  <a:pt x="1847850" y="138493"/>
                  <a:pt x="1861185" y="113728"/>
                </a:cubicBezTo>
                <a:cubicBezTo>
                  <a:pt x="1874520" y="88963"/>
                  <a:pt x="1900555" y="66738"/>
                  <a:pt x="1927225" y="57213"/>
                </a:cubicBezTo>
                <a:cubicBezTo>
                  <a:pt x="1953895" y="47688"/>
                  <a:pt x="1966595" y="62928"/>
                  <a:pt x="1993265" y="66738"/>
                </a:cubicBezTo>
                <a:cubicBezTo>
                  <a:pt x="2019935" y="70548"/>
                  <a:pt x="2034540" y="60388"/>
                  <a:pt x="2059305" y="75628"/>
                </a:cubicBezTo>
                <a:cubicBezTo>
                  <a:pt x="2084070" y="90868"/>
                  <a:pt x="2091690" y="130873"/>
                  <a:pt x="2116455" y="142303"/>
                </a:cubicBezTo>
                <a:cubicBezTo>
                  <a:pt x="2141220" y="153733"/>
                  <a:pt x="2157730" y="148018"/>
                  <a:pt x="2182495" y="132778"/>
                </a:cubicBezTo>
                <a:cubicBezTo>
                  <a:pt x="2207260" y="117538"/>
                  <a:pt x="2214245" y="76263"/>
                  <a:pt x="2239010" y="66738"/>
                </a:cubicBezTo>
                <a:cubicBezTo>
                  <a:pt x="2263775" y="57213"/>
                  <a:pt x="2278380" y="68008"/>
                  <a:pt x="2305050" y="85153"/>
                </a:cubicBezTo>
                <a:cubicBezTo>
                  <a:pt x="2331720" y="102298"/>
                  <a:pt x="2344420" y="137858"/>
                  <a:pt x="2371090" y="151193"/>
                </a:cubicBezTo>
                <a:cubicBezTo>
                  <a:pt x="2397760" y="164528"/>
                  <a:pt x="2410460" y="155003"/>
                  <a:pt x="2437130" y="151193"/>
                </a:cubicBezTo>
                <a:cubicBezTo>
                  <a:pt x="2463800" y="147383"/>
                  <a:pt x="2477135" y="144208"/>
                  <a:pt x="2503805" y="132778"/>
                </a:cubicBezTo>
                <a:cubicBezTo>
                  <a:pt x="2530475" y="121348"/>
                  <a:pt x="2543175" y="108013"/>
                  <a:pt x="2569845" y="94678"/>
                </a:cubicBezTo>
                <a:cubicBezTo>
                  <a:pt x="2596515" y="81343"/>
                  <a:pt x="2609215" y="72453"/>
                  <a:pt x="2635885" y="66738"/>
                </a:cubicBezTo>
                <a:cubicBezTo>
                  <a:pt x="2662555" y="61023"/>
                  <a:pt x="2675255" y="53403"/>
                  <a:pt x="2701925" y="66738"/>
                </a:cubicBezTo>
                <a:cubicBezTo>
                  <a:pt x="2728595" y="80073"/>
                  <a:pt x="2745105" y="106108"/>
                  <a:pt x="2767965" y="132778"/>
                </a:cubicBezTo>
                <a:cubicBezTo>
                  <a:pt x="2790825" y="159448"/>
                  <a:pt x="2792095" y="181673"/>
                  <a:pt x="2814955" y="198818"/>
                </a:cubicBezTo>
                <a:cubicBezTo>
                  <a:pt x="2837815" y="215963"/>
                  <a:pt x="2854960" y="225488"/>
                  <a:pt x="2881630" y="217868"/>
                </a:cubicBezTo>
                <a:cubicBezTo>
                  <a:pt x="2908300" y="210248"/>
                  <a:pt x="2921000" y="170243"/>
                  <a:pt x="2947670" y="160718"/>
                </a:cubicBezTo>
                <a:cubicBezTo>
                  <a:pt x="2974340" y="151193"/>
                  <a:pt x="2990850" y="155003"/>
                  <a:pt x="3013710" y="170243"/>
                </a:cubicBezTo>
                <a:cubicBezTo>
                  <a:pt x="3036570" y="185483"/>
                  <a:pt x="3052445" y="222948"/>
                  <a:pt x="3060700" y="236283"/>
                </a:cubicBezTo>
              </a:path>
            </a:pathLst>
          </a:custGeom>
        </p:spPr>
        <p:style>
          <a:lnRef idx="3">
            <a:schemeClr val="accent4"/>
          </a:lnRef>
          <a:fillRef idx="0">
            <a:srgbClr val="FFFFFF"/>
          </a:fillRef>
          <a:effectRef idx="0">
            <a:srgbClr val="FFFFFF"/>
          </a:effectRef>
          <a:fontRef idx="minor">
            <a:schemeClr val="tx1"/>
          </a:fontRef>
        </p:style>
        <p:txBody>
          <a:bodyPr rtlCol="0" anchor="ctr"/>
          <a:lstStyle/>
          <a:p>
            <a:pPr algn="ctr"/>
            <a:endParaRPr lang="zh-CN" altLang="en-US"/>
          </a:p>
        </p:txBody>
      </p:sp>
      <p:sp>
        <p:nvSpPr>
          <p:cNvPr id="2" name="文本框 1"/>
          <p:cNvSpPr txBox="1"/>
          <p:nvPr/>
        </p:nvSpPr>
        <p:spPr>
          <a:xfrm>
            <a:off x="4890135" y="4966970"/>
            <a:ext cx="2552065" cy="368300"/>
          </a:xfrm>
          <a:prstGeom prst="rect">
            <a:avLst/>
          </a:prstGeom>
          <a:solidFill>
            <a:schemeClr val="accent4">
              <a:lumMod val="40000"/>
              <a:lumOff val="6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Channel Independence</a:t>
            </a:r>
          </a:p>
        </p:txBody>
      </p:sp>
      <p:sp>
        <p:nvSpPr>
          <p:cNvPr id="5" name="文本框 4"/>
          <p:cNvSpPr txBox="1"/>
          <p:nvPr/>
        </p:nvSpPr>
        <p:spPr>
          <a:xfrm>
            <a:off x="4890135" y="4215765"/>
            <a:ext cx="2552065" cy="368300"/>
          </a:xfrm>
          <a:prstGeom prst="rect">
            <a:avLst/>
          </a:prstGeom>
          <a:solidFill>
            <a:schemeClr val="accent4">
              <a:lumMod val="40000"/>
              <a:lumOff val="6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FTT</a:t>
            </a:r>
          </a:p>
        </p:txBody>
      </p:sp>
      <p:sp>
        <p:nvSpPr>
          <p:cNvPr id="6" name="文本框 5"/>
          <p:cNvSpPr txBox="1"/>
          <p:nvPr/>
        </p:nvSpPr>
        <p:spPr>
          <a:xfrm>
            <a:off x="4903470" y="3448685"/>
            <a:ext cx="2552065" cy="368300"/>
          </a:xfrm>
          <a:prstGeom prst="rect">
            <a:avLst/>
          </a:prstGeom>
          <a:solidFill>
            <a:schemeClr val="accent4">
              <a:lumMod val="40000"/>
              <a:lumOff val="6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Mask Dominant Period</a:t>
            </a:r>
          </a:p>
        </p:txBody>
      </p:sp>
      <p:sp>
        <p:nvSpPr>
          <p:cNvPr id="7" name="文本框 6"/>
          <p:cNvSpPr txBox="1"/>
          <p:nvPr/>
        </p:nvSpPr>
        <p:spPr>
          <a:xfrm>
            <a:off x="4903470" y="2610485"/>
            <a:ext cx="2552065" cy="368300"/>
          </a:xfrm>
          <a:prstGeom prst="rect">
            <a:avLst/>
          </a:prstGeom>
          <a:solidFill>
            <a:schemeClr val="accent4">
              <a:lumMod val="40000"/>
              <a:lumOff val="6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Multi-Scale Patching</a:t>
            </a:r>
          </a:p>
        </p:txBody>
      </p:sp>
      <p:sp>
        <p:nvSpPr>
          <p:cNvPr id="9" name="任意多边形 8"/>
          <p:cNvSpPr/>
          <p:nvPr/>
        </p:nvSpPr>
        <p:spPr>
          <a:xfrm>
            <a:off x="802005" y="4966970"/>
            <a:ext cx="2925445" cy="21971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4" name="矩形 23"/>
          <p:cNvSpPr/>
          <p:nvPr/>
        </p:nvSpPr>
        <p:spPr>
          <a:xfrm>
            <a:off x="2264410" y="2978785"/>
            <a:ext cx="1463040" cy="368935"/>
          </a:xfrm>
          <a:prstGeom prst="rect">
            <a:avLst/>
          </a:prstGeom>
          <a:solidFill>
            <a:schemeClr val="accent6">
              <a:lumMod val="40000"/>
              <a:lumOff val="60000"/>
            </a:schemeClr>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5" name="任意多边形 24"/>
          <p:cNvSpPr/>
          <p:nvPr/>
        </p:nvSpPr>
        <p:spPr>
          <a:xfrm>
            <a:off x="801370" y="3053715"/>
            <a:ext cx="2926080" cy="21971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9" name="矩形 28"/>
          <p:cNvSpPr/>
          <p:nvPr/>
        </p:nvSpPr>
        <p:spPr>
          <a:xfrm>
            <a:off x="801370" y="2519045"/>
            <a:ext cx="1463040" cy="368935"/>
          </a:xfrm>
          <a:prstGeom prst="rect">
            <a:avLst/>
          </a:prstGeom>
          <a:solidFill>
            <a:schemeClr val="bg1"/>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0" name="矩形 29"/>
          <p:cNvSpPr/>
          <p:nvPr/>
        </p:nvSpPr>
        <p:spPr>
          <a:xfrm>
            <a:off x="2264410" y="2519045"/>
            <a:ext cx="1463040" cy="368935"/>
          </a:xfrm>
          <a:prstGeom prst="rect">
            <a:avLst/>
          </a:prstGeom>
          <a:solidFill>
            <a:schemeClr val="accent6">
              <a:lumMod val="40000"/>
              <a:lumOff val="60000"/>
            </a:schemeClr>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任意多边形 30"/>
          <p:cNvSpPr/>
          <p:nvPr/>
        </p:nvSpPr>
        <p:spPr>
          <a:xfrm>
            <a:off x="801370" y="2593975"/>
            <a:ext cx="2926080" cy="21971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cxnSp>
        <p:nvCxnSpPr>
          <p:cNvPr id="32" name="直接连接符 31"/>
          <p:cNvCxnSpPr>
            <a:stCxn id="29" idx="0"/>
            <a:endCxn id="29" idx="2"/>
          </p:cNvCxnSpPr>
          <p:nvPr/>
        </p:nvCxnSpPr>
        <p:spPr>
          <a:xfrm>
            <a:off x="1532890" y="2519045"/>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33" name="直接连接符 32"/>
          <p:cNvCxnSpPr/>
          <p:nvPr/>
        </p:nvCxnSpPr>
        <p:spPr>
          <a:xfrm>
            <a:off x="2995930" y="2519045"/>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sp>
        <p:nvSpPr>
          <p:cNvPr id="34" name="矩形 33"/>
          <p:cNvSpPr/>
          <p:nvPr/>
        </p:nvSpPr>
        <p:spPr>
          <a:xfrm>
            <a:off x="801370" y="2059940"/>
            <a:ext cx="1463040" cy="368935"/>
          </a:xfrm>
          <a:prstGeom prst="rect">
            <a:avLst/>
          </a:prstGeom>
          <a:solidFill>
            <a:schemeClr val="bg1"/>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5" name="矩形 34"/>
          <p:cNvSpPr/>
          <p:nvPr/>
        </p:nvSpPr>
        <p:spPr>
          <a:xfrm>
            <a:off x="2264410" y="2059940"/>
            <a:ext cx="1463040" cy="368935"/>
          </a:xfrm>
          <a:prstGeom prst="rect">
            <a:avLst/>
          </a:prstGeom>
          <a:solidFill>
            <a:schemeClr val="accent6">
              <a:lumMod val="40000"/>
              <a:lumOff val="60000"/>
            </a:schemeClr>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6" name="任意多边形 35"/>
          <p:cNvSpPr/>
          <p:nvPr/>
        </p:nvSpPr>
        <p:spPr>
          <a:xfrm>
            <a:off x="801370" y="2134870"/>
            <a:ext cx="2926080" cy="21971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cxnSp>
        <p:nvCxnSpPr>
          <p:cNvPr id="37" name="直接连接符 36"/>
          <p:cNvCxnSpPr>
            <a:stCxn id="34" idx="0"/>
            <a:endCxn id="34" idx="2"/>
          </p:cNvCxnSpPr>
          <p:nvPr/>
        </p:nvCxnSpPr>
        <p:spPr>
          <a:xfrm>
            <a:off x="1532890" y="2059940"/>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38" name="直接连接符 37"/>
          <p:cNvCxnSpPr/>
          <p:nvPr/>
        </p:nvCxnSpPr>
        <p:spPr>
          <a:xfrm>
            <a:off x="2995930" y="2059940"/>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39" name="直接连接符 38"/>
          <p:cNvCxnSpPr/>
          <p:nvPr/>
        </p:nvCxnSpPr>
        <p:spPr>
          <a:xfrm>
            <a:off x="1149350" y="2059940"/>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40" name="直接连接符 39"/>
          <p:cNvCxnSpPr/>
          <p:nvPr/>
        </p:nvCxnSpPr>
        <p:spPr>
          <a:xfrm>
            <a:off x="1898650" y="2059305"/>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41" name="直接连接符 40"/>
          <p:cNvCxnSpPr/>
          <p:nvPr/>
        </p:nvCxnSpPr>
        <p:spPr>
          <a:xfrm>
            <a:off x="2630170" y="2059940"/>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42" name="直接连接符 41"/>
          <p:cNvCxnSpPr/>
          <p:nvPr/>
        </p:nvCxnSpPr>
        <p:spPr>
          <a:xfrm>
            <a:off x="3361690" y="2059305"/>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sp>
        <p:nvSpPr>
          <p:cNvPr id="44" name="文本框 43"/>
          <p:cNvSpPr txBox="1"/>
          <p:nvPr/>
        </p:nvSpPr>
        <p:spPr>
          <a:xfrm>
            <a:off x="4903470" y="1930400"/>
            <a:ext cx="2552065" cy="368300"/>
          </a:xfrm>
          <a:prstGeom prst="rect">
            <a:avLst/>
          </a:prstGeom>
          <a:solidFill>
            <a:schemeClr val="accent4">
              <a:lumMod val="40000"/>
              <a:lumOff val="6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Embedding</a:t>
            </a:r>
          </a:p>
        </p:txBody>
      </p:sp>
      <p:sp>
        <p:nvSpPr>
          <p:cNvPr id="45" name="文本框 44"/>
          <p:cNvSpPr txBox="1"/>
          <p:nvPr/>
        </p:nvSpPr>
        <p:spPr>
          <a:xfrm>
            <a:off x="4903470" y="1310005"/>
            <a:ext cx="2552065" cy="368300"/>
          </a:xfrm>
          <a:prstGeom prst="rect">
            <a:avLst/>
          </a:prstGeom>
          <a:solidFill>
            <a:schemeClr val="accent4">
              <a:lumMod val="40000"/>
              <a:lumOff val="6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a:latin typeface="Arial" panose="020B0604020202020204" pitchFamily="34" charset="0"/>
                <a:ea typeface="微软雅黑" panose="020B0503020204020204" charset="-122"/>
                <a:sym typeface="+mn-ea"/>
              </a:rPr>
              <a:t>Multi-Scale Encoder</a:t>
            </a:r>
            <a:endParaRPr lang="en-US" altLang="zh-CN" sz="1800">
              <a:latin typeface="Arial" panose="020B0604020202020204" pitchFamily="34" charset="0"/>
              <a:ea typeface="微软雅黑" panose="020B0503020204020204" charset="-122"/>
            </a:endParaRPr>
          </a:p>
        </p:txBody>
      </p:sp>
      <p:sp>
        <p:nvSpPr>
          <p:cNvPr id="46" name="文本框 45"/>
          <p:cNvSpPr txBox="1"/>
          <p:nvPr/>
        </p:nvSpPr>
        <p:spPr>
          <a:xfrm>
            <a:off x="4890135" y="412115"/>
            <a:ext cx="2552065" cy="645160"/>
          </a:xfrm>
          <a:prstGeom prst="rect">
            <a:avLst/>
          </a:prstGeom>
          <a:solidFill>
            <a:schemeClr val="accent4">
              <a:lumMod val="40000"/>
              <a:lumOff val="6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dirty="0">
                <a:latin typeface="Arial" panose="020B0604020202020204" pitchFamily="34" charset="0"/>
                <a:ea typeface="微软雅黑" panose="020B0503020204020204" charset="-122"/>
              </a:rPr>
              <a:t>Concat Multi-Scale Features</a:t>
            </a:r>
          </a:p>
        </p:txBody>
      </p:sp>
      <p:sp>
        <p:nvSpPr>
          <p:cNvPr id="47" name="文本框 46"/>
          <p:cNvSpPr txBox="1"/>
          <p:nvPr/>
        </p:nvSpPr>
        <p:spPr>
          <a:xfrm>
            <a:off x="1898650" y="412115"/>
            <a:ext cx="2552065" cy="645160"/>
          </a:xfrm>
          <a:prstGeom prst="rect">
            <a:avLst/>
          </a:prstGeom>
          <a:solidFill>
            <a:schemeClr val="accent4">
              <a:lumMod val="40000"/>
              <a:lumOff val="6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MLP-based Reconstruction</a:t>
            </a:r>
          </a:p>
        </p:txBody>
      </p:sp>
      <p:sp>
        <p:nvSpPr>
          <p:cNvPr id="48" name="文本框 47"/>
          <p:cNvSpPr txBox="1"/>
          <p:nvPr/>
        </p:nvSpPr>
        <p:spPr>
          <a:xfrm>
            <a:off x="7881620" y="412115"/>
            <a:ext cx="2552065" cy="922020"/>
          </a:xfrm>
          <a:prstGeom prst="rect">
            <a:avLst/>
          </a:prstGeom>
          <a:solidFill>
            <a:schemeClr val="accent4">
              <a:lumMod val="40000"/>
              <a:lumOff val="6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Euclidean Distance Between Multi-Scale Features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8BE81CB7-4D4A-44DF-B18C-BA2456A0BE6B}"/>
              </a:ext>
            </a:extLst>
          </p:cNvPr>
          <p:cNvSpPr/>
          <p:nvPr/>
        </p:nvSpPr>
        <p:spPr>
          <a:xfrm>
            <a:off x="2580097" y="66243"/>
            <a:ext cx="7448365" cy="1753032"/>
          </a:xfrm>
          <a:prstGeom prst="rect">
            <a:avLst/>
          </a:prstGeom>
          <a:solidFill>
            <a:schemeClr val="accent3">
              <a:lumMod val="60000"/>
              <a:lumOff val="40000"/>
            </a:schemeClr>
          </a:solid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9A54F0C0-3043-4A99-82DE-4C5EE3AFC165}"/>
              </a:ext>
            </a:extLst>
          </p:cNvPr>
          <p:cNvSpPr/>
          <p:nvPr/>
        </p:nvSpPr>
        <p:spPr>
          <a:xfrm>
            <a:off x="3986193" y="1947977"/>
            <a:ext cx="4342438" cy="1865169"/>
          </a:xfrm>
          <a:prstGeom prst="rect">
            <a:avLst/>
          </a:prstGeom>
          <a:solidFill>
            <a:schemeClr val="accent5">
              <a:lumMod val="60000"/>
              <a:lumOff val="40000"/>
            </a:schemeClr>
          </a:solidFill>
          <a:ln w="28575">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箭头连接符 67">
            <a:extLst>
              <a:ext uri="{FF2B5EF4-FFF2-40B4-BE49-F238E27FC236}">
                <a16:creationId xmlns:a16="http://schemas.microsoft.com/office/drawing/2014/main" id="{FA46676C-1D75-4CAF-9809-275F79FA1CAC}"/>
              </a:ext>
            </a:extLst>
          </p:cNvPr>
          <p:cNvCxnSpPr/>
          <p:nvPr/>
        </p:nvCxnSpPr>
        <p:spPr>
          <a:xfrm flipH="1" flipV="1">
            <a:off x="6182362" y="2422476"/>
            <a:ext cx="635" cy="23939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9" name="直接箭头连接符 18"/>
          <p:cNvCxnSpPr/>
          <p:nvPr/>
        </p:nvCxnSpPr>
        <p:spPr>
          <a:xfrm flipH="1" flipV="1">
            <a:off x="6157412" y="2960747"/>
            <a:ext cx="635" cy="23939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6" name="矩形 25">
            <a:extLst>
              <a:ext uri="{FF2B5EF4-FFF2-40B4-BE49-F238E27FC236}">
                <a16:creationId xmlns:a16="http://schemas.microsoft.com/office/drawing/2014/main" id="{5D04D9EF-2EDD-45DF-91B9-C6029878E3B9}"/>
              </a:ext>
            </a:extLst>
          </p:cNvPr>
          <p:cNvSpPr/>
          <p:nvPr/>
        </p:nvSpPr>
        <p:spPr>
          <a:xfrm>
            <a:off x="3986193" y="3883025"/>
            <a:ext cx="4342439" cy="2354580"/>
          </a:xfrm>
          <a:prstGeom prst="rect">
            <a:avLst/>
          </a:prstGeom>
          <a:solidFill>
            <a:schemeClr val="accent4">
              <a:lumMod val="40000"/>
              <a:lumOff val="60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 name="直接箭头连接符 66">
            <a:extLst>
              <a:ext uri="{FF2B5EF4-FFF2-40B4-BE49-F238E27FC236}">
                <a16:creationId xmlns:a16="http://schemas.microsoft.com/office/drawing/2014/main" id="{53B64B04-346D-4852-B8E6-8586779D9EC1}"/>
              </a:ext>
            </a:extLst>
          </p:cNvPr>
          <p:cNvCxnSpPr>
            <a:cxnSpLocks/>
          </p:cNvCxnSpPr>
          <p:nvPr/>
        </p:nvCxnSpPr>
        <p:spPr>
          <a:xfrm flipH="1" flipV="1">
            <a:off x="6157413" y="3753674"/>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66" name="直接箭头连接符 65">
            <a:extLst>
              <a:ext uri="{FF2B5EF4-FFF2-40B4-BE49-F238E27FC236}">
                <a16:creationId xmlns:a16="http://schemas.microsoft.com/office/drawing/2014/main" id="{D183DBDC-2D58-4807-95BB-B8C58BC014FB}"/>
              </a:ext>
            </a:extLst>
          </p:cNvPr>
          <p:cNvCxnSpPr>
            <a:cxnSpLocks/>
          </p:cNvCxnSpPr>
          <p:nvPr/>
        </p:nvCxnSpPr>
        <p:spPr>
          <a:xfrm flipH="1" flipV="1">
            <a:off x="6157413" y="4568732"/>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65" name="直接箭头连接符 64">
            <a:extLst>
              <a:ext uri="{FF2B5EF4-FFF2-40B4-BE49-F238E27FC236}">
                <a16:creationId xmlns:a16="http://schemas.microsoft.com/office/drawing/2014/main" id="{BB57F74A-A697-4B3C-8AFB-E6CD892C1755}"/>
              </a:ext>
            </a:extLst>
          </p:cNvPr>
          <p:cNvCxnSpPr>
            <a:cxnSpLocks/>
          </p:cNvCxnSpPr>
          <p:nvPr/>
        </p:nvCxnSpPr>
        <p:spPr>
          <a:xfrm flipH="1" flipV="1">
            <a:off x="6157413" y="5241732"/>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 name="文本框 1"/>
          <p:cNvSpPr txBox="1"/>
          <p:nvPr/>
        </p:nvSpPr>
        <p:spPr>
          <a:xfrm>
            <a:off x="4881381" y="5592445"/>
            <a:ext cx="2552065" cy="368300"/>
          </a:xfrm>
          <a:prstGeom prst="rect">
            <a:avLst/>
          </a:prstGeom>
          <a:solidFill>
            <a:schemeClr val="accent3">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dirty="0">
                <a:latin typeface="Arial" panose="020B0604020202020204" pitchFamily="34" charset="0"/>
                <a:ea typeface="微软雅黑" panose="020B0503020204020204" charset="-122"/>
              </a:rPr>
              <a:t>Channel Independence</a:t>
            </a:r>
          </a:p>
        </p:txBody>
      </p:sp>
      <p:sp>
        <p:nvSpPr>
          <p:cNvPr id="5" name="文本框 4"/>
          <p:cNvSpPr txBox="1"/>
          <p:nvPr/>
        </p:nvSpPr>
        <p:spPr>
          <a:xfrm>
            <a:off x="4881381" y="4886325"/>
            <a:ext cx="2552065" cy="368300"/>
          </a:xfrm>
          <a:prstGeom prst="rect">
            <a:avLst/>
          </a:prstGeom>
          <a:solidFill>
            <a:schemeClr val="accent2">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FTT</a:t>
            </a:r>
          </a:p>
        </p:txBody>
      </p:sp>
      <p:sp>
        <p:nvSpPr>
          <p:cNvPr id="6" name="文本框 5"/>
          <p:cNvSpPr txBox="1"/>
          <p:nvPr/>
        </p:nvSpPr>
        <p:spPr>
          <a:xfrm>
            <a:off x="4892810" y="4214987"/>
            <a:ext cx="2552065" cy="368300"/>
          </a:xfrm>
          <a:prstGeom prst="rect">
            <a:avLst/>
          </a:prstGeom>
          <a:solidFill>
            <a:schemeClr val="accent5">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dirty="0">
                <a:latin typeface="Arial" panose="020B0604020202020204" pitchFamily="34" charset="0"/>
                <a:ea typeface="微软雅黑" panose="020B0503020204020204" charset="-122"/>
              </a:rPr>
              <a:t>Dominant Period Mask</a:t>
            </a:r>
          </a:p>
        </p:txBody>
      </p:sp>
      <p:sp>
        <p:nvSpPr>
          <p:cNvPr id="7" name="文本框 6"/>
          <p:cNvSpPr txBox="1"/>
          <p:nvPr/>
        </p:nvSpPr>
        <p:spPr>
          <a:xfrm>
            <a:off x="4892810" y="3145503"/>
            <a:ext cx="2552065" cy="645160"/>
          </a:xfrm>
          <a:prstGeom prst="rect">
            <a:avLst/>
          </a:prstGeom>
          <a:solidFill>
            <a:schemeClr val="accent6">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dirty="0">
                <a:latin typeface="Arial" panose="020B0604020202020204" pitchFamily="34" charset="0"/>
                <a:ea typeface="微软雅黑" panose="020B0503020204020204" charset="-122"/>
              </a:rPr>
              <a:t>Multi-Scale Subsequence Division</a:t>
            </a:r>
          </a:p>
        </p:txBody>
      </p:sp>
      <p:sp>
        <p:nvSpPr>
          <p:cNvPr id="44" name="文本框 43"/>
          <p:cNvSpPr txBox="1"/>
          <p:nvPr/>
        </p:nvSpPr>
        <p:spPr>
          <a:xfrm>
            <a:off x="6439036" y="3823335"/>
            <a:ext cx="1391285" cy="340360"/>
          </a:xfrm>
          <a:prstGeom prst="rect">
            <a:avLst/>
          </a:prstGeom>
          <a:noFill/>
        </p:spPr>
        <p:txBody>
          <a:bodyPr wrap="square">
            <a:noAutofit/>
            <a:extLst>
              <a:ext uri="{4A0BC546-FE56-4ADE-93B0-CB8AF2F6F144}">
                <wpsdc:textFrameExt xmlns="" xmlns:wpsdc="http://www.wps.cn/officeDocument/2022/drawingmlCustomData" type="text"/>
              </a:ext>
            </a:extLst>
          </a:bodyPr>
          <a:lstStyle/>
          <a:p>
            <a:pPr algn="ctr"/>
            <a:r>
              <a:rPr lang="en-US" altLang="zh-CN" sz="1800" dirty="0">
                <a:latin typeface="Arial" panose="020B0604020202020204" pitchFamily="34" charset="0"/>
                <a:ea typeface="微软雅黑" panose="020B0503020204020204" charset="-122"/>
              </a:rPr>
              <a:t>Embedding</a:t>
            </a:r>
          </a:p>
        </p:txBody>
      </p:sp>
      <p:sp>
        <p:nvSpPr>
          <p:cNvPr id="45" name="文本框 44"/>
          <p:cNvSpPr txBox="1"/>
          <p:nvPr/>
        </p:nvSpPr>
        <p:spPr>
          <a:xfrm>
            <a:off x="4892810" y="2593053"/>
            <a:ext cx="2552065" cy="368300"/>
          </a:xfrm>
          <a:prstGeom prst="rect">
            <a:avLst/>
          </a:prstGeom>
          <a:solidFill>
            <a:schemeClr val="bg2">
              <a:lumMod val="75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dirty="0">
                <a:latin typeface="Arial" panose="020B0604020202020204" pitchFamily="34" charset="0"/>
                <a:ea typeface="微软雅黑" panose="020B0503020204020204" charset="-122"/>
                <a:sym typeface="+mn-ea"/>
              </a:rPr>
              <a:t>Multi-Scale Encoder</a:t>
            </a:r>
            <a:endParaRPr lang="en-US" altLang="zh-CN" sz="1800" dirty="0">
              <a:latin typeface="Arial" panose="020B0604020202020204" pitchFamily="34" charset="0"/>
              <a:ea typeface="微软雅黑" panose="020B0503020204020204" charset="-122"/>
            </a:endParaRPr>
          </a:p>
        </p:txBody>
      </p:sp>
      <p:sp>
        <p:nvSpPr>
          <p:cNvPr id="46" name="文本框 45"/>
          <p:cNvSpPr txBox="1"/>
          <p:nvPr/>
        </p:nvSpPr>
        <p:spPr>
          <a:xfrm>
            <a:off x="4808855" y="112395"/>
            <a:ext cx="2552065" cy="368300"/>
          </a:xfrm>
          <a:prstGeom prst="rect">
            <a:avLst/>
          </a:prstGeom>
          <a:solidFill>
            <a:schemeClr val="accent6">
              <a:lumMod val="75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Anomaly Prediction</a:t>
            </a:r>
          </a:p>
        </p:txBody>
      </p:sp>
      <p:sp>
        <p:nvSpPr>
          <p:cNvPr id="47" name="文本框 46"/>
          <p:cNvSpPr txBox="1"/>
          <p:nvPr/>
        </p:nvSpPr>
        <p:spPr>
          <a:xfrm>
            <a:off x="3004185" y="1074420"/>
            <a:ext cx="2552065" cy="645160"/>
          </a:xfrm>
          <a:prstGeom prst="rect">
            <a:avLst/>
          </a:prstGeom>
          <a:solidFill>
            <a:srgbClr val="00B0F0"/>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MLP-based Reconstruction</a:t>
            </a:r>
          </a:p>
        </p:txBody>
      </p:sp>
      <p:sp>
        <p:nvSpPr>
          <p:cNvPr id="48" name="文本框 47"/>
          <p:cNvSpPr txBox="1"/>
          <p:nvPr/>
        </p:nvSpPr>
        <p:spPr>
          <a:xfrm>
            <a:off x="6691630" y="1074420"/>
            <a:ext cx="3156585" cy="645160"/>
          </a:xfrm>
          <a:prstGeom prst="rect">
            <a:avLst/>
          </a:prstGeom>
          <a:solidFill>
            <a:srgbClr val="00B0F0"/>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Similarities Between Multi-Scale Features</a:t>
            </a:r>
          </a:p>
        </p:txBody>
      </p:sp>
      <p:pic>
        <p:nvPicPr>
          <p:cNvPr id="3" name="图片 2"/>
          <p:cNvPicPr>
            <a:picLocks noChangeAspect="1"/>
          </p:cNvPicPr>
          <p:nvPr/>
        </p:nvPicPr>
        <p:blipFill>
          <a:blip r:embed="rId2"/>
          <a:stretch>
            <a:fillRect/>
          </a:stretch>
        </p:blipFill>
        <p:spPr>
          <a:xfrm>
            <a:off x="1330441" y="3042015"/>
            <a:ext cx="1852120" cy="868315"/>
          </a:xfrm>
          <a:prstGeom prst="rect">
            <a:avLst/>
          </a:prstGeom>
        </p:spPr>
      </p:pic>
      <p:pic>
        <p:nvPicPr>
          <p:cNvPr id="4" name="图片 3"/>
          <p:cNvPicPr>
            <a:picLocks noChangeAspect="1"/>
          </p:cNvPicPr>
          <p:nvPr/>
        </p:nvPicPr>
        <p:blipFill>
          <a:blip r:embed="rId3"/>
          <a:stretch>
            <a:fillRect/>
          </a:stretch>
        </p:blipFill>
        <p:spPr>
          <a:xfrm>
            <a:off x="1309720" y="5155438"/>
            <a:ext cx="1852118" cy="351282"/>
          </a:xfrm>
          <a:prstGeom prst="rect">
            <a:avLst/>
          </a:prstGeom>
        </p:spPr>
      </p:pic>
      <p:cxnSp>
        <p:nvCxnSpPr>
          <p:cNvPr id="21" name="直接箭头连接符 20"/>
          <p:cNvCxnSpPr>
            <a:cxnSpLocks/>
          </p:cNvCxnSpPr>
          <p:nvPr/>
        </p:nvCxnSpPr>
        <p:spPr>
          <a:xfrm flipH="1" flipV="1">
            <a:off x="7198995" y="1736725"/>
            <a:ext cx="1906" cy="405751"/>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2" name="直接箭头连接符 21"/>
          <p:cNvCxnSpPr/>
          <p:nvPr/>
        </p:nvCxnSpPr>
        <p:spPr>
          <a:xfrm flipV="1">
            <a:off x="5208905" y="576580"/>
            <a:ext cx="0" cy="337820"/>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3" name="直接箭头连接符 22"/>
          <p:cNvCxnSpPr/>
          <p:nvPr/>
        </p:nvCxnSpPr>
        <p:spPr>
          <a:xfrm flipV="1">
            <a:off x="7198995" y="576580"/>
            <a:ext cx="0" cy="337820"/>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7" name="直接箭头连接符 26"/>
          <p:cNvCxnSpPr>
            <a:cxnSpLocks/>
          </p:cNvCxnSpPr>
          <p:nvPr/>
        </p:nvCxnSpPr>
        <p:spPr>
          <a:xfrm flipH="1" flipV="1">
            <a:off x="5208904" y="1745357"/>
            <a:ext cx="1" cy="370781"/>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8" name="文本框 27"/>
          <p:cNvSpPr txBox="1"/>
          <p:nvPr/>
        </p:nvSpPr>
        <p:spPr>
          <a:xfrm>
            <a:off x="5491932" y="6425565"/>
            <a:ext cx="1353820" cy="368300"/>
          </a:xfrm>
          <a:prstGeom prst="rect">
            <a:avLst/>
          </a:prstGeom>
          <a:solidFill>
            <a:schemeClr val="bg1"/>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dirty="0">
                <a:latin typeface="Arial" panose="020B0604020202020204" pitchFamily="34" charset="0"/>
                <a:ea typeface="微软雅黑" panose="020B0503020204020204" charset="-122"/>
              </a:rPr>
              <a:t>Input MTS</a:t>
            </a:r>
          </a:p>
        </p:txBody>
      </p:sp>
      <p:cxnSp>
        <p:nvCxnSpPr>
          <p:cNvPr id="49" name="直接箭头连接符 48"/>
          <p:cNvCxnSpPr>
            <a:cxnSpLocks/>
            <a:stCxn id="6" idx="1"/>
            <a:endCxn id="4" idx="3"/>
          </p:cNvCxnSpPr>
          <p:nvPr/>
        </p:nvCxnSpPr>
        <p:spPr>
          <a:xfrm flipH="1">
            <a:off x="3161838" y="4399137"/>
            <a:ext cx="1730972" cy="931942"/>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0" name="直接箭头连接符 49"/>
          <p:cNvCxnSpPr>
            <a:cxnSpLocks/>
            <a:stCxn id="7" idx="1"/>
            <a:endCxn id="3" idx="3"/>
          </p:cNvCxnSpPr>
          <p:nvPr/>
        </p:nvCxnSpPr>
        <p:spPr>
          <a:xfrm flipH="1">
            <a:off x="3182561" y="3468083"/>
            <a:ext cx="1710249" cy="8090"/>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51" name="文本框 50"/>
          <p:cNvSpPr txBox="1"/>
          <p:nvPr/>
        </p:nvSpPr>
        <p:spPr>
          <a:xfrm>
            <a:off x="7442200" y="571500"/>
            <a:ext cx="2339975" cy="368300"/>
          </a:xfrm>
          <a:prstGeom prst="rect">
            <a:avLst/>
          </a:prstGeom>
          <a:noFill/>
        </p:spPr>
        <p:txBody>
          <a:bodyPr wrap="square" rtlCol="0" anchor="t">
            <a:spAutoFit/>
          </a:bodyPr>
          <a:lstStyle/>
          <a:p>
            <a:r>
              <a:rPr lang="en-US" altLang="zh-CN">
                <a:latin typeface="Arial" panose="020B0604020202020204" pitchFamily="34" charset="0"/>
                <a:ea typeface="微软雅黑" panose="020B0503020204020204" charset="-122"/>
                <a:sym typeface="+mn-ea"/>
              </a:rPr>
              <a:t>Euclidean Distance</a:t>
            </a:r>
          </a:p>
        </p:txBody>
      </p:sp>
      <p:sp>
        <p:nvSpPr>
          <p:cNvPr id="52" name="文本框 51"/>
          <p:cNvSpPr txBox="1"/>
          <p:nvPr/>
        </p:nvSpPr>
        <p:spPr>
          <a:xfrm>
            <a:off x="2691765" y="546100"/>
            <a:ext cx="2299970" cy="368300"/>
          </a:xfrm>
          <a:prstGeom prst="rect">
            <a:avLst/>
          </a:prstGeom>
          <a:noFill/>
        </p:spPr>
        <p:txBody>
          <a:bodyPr wrap="square" rtlCol="0" anchor="t">
            <a:spAutoFit/>
          </a:bodyPr>
          <a:lstStyle/>
          <a:p>
            <a:pPr algn="ctr"/>
            <a:r>
              <a:rPr lang="en-US" altLang="zh-CN">
                <a:latin typeface="Arial" panose="020B0604020202020204" pitchFamily="34" charset="0"/>
                <a:ea typeface="微软雅黑" panose="020B0503020204020204" charset="-122"/>
                <a:sym typeface="+mn-ea"/>
              </a:rPr>
              <a:t>Reconstruction Error</a:t>
            </a:r>
          </a:p>
        </p:txBody>
      </p:sp>
      <p:pic>
        <p:nvPicPr>
          <p:cNvPr id="53" name="图片 52"/>
          <p:cNvPicPr>
            <a:picLocks noChangeAspect="1"/>
          </p:cNvPicPr>
          <p:nvPr/>
        </p:nvPicPr>
        <p:blipFill>
          <a:blip r:embed="rId4"/>
          <a:stretch>
            <a:fillRect/>
          </a:stretch>
        </p:blipFill>
        <p:spPr>
          <a:xfrm>
            <a:off x="8501062" y="2180109"/>
            <a:ext cx="3154045" cy="1055061"/>
          </a:xfrm>
          <a:prstGeom prst="rect">
            <a:avLst/>
          </a:prstGeom>
        </p:spPr>
      </p:pic>
      <p:cxnSp>
        <p:nvCxnSpPr>
          <p:cNvPr id="54" name="直接箭头连接符 53"/>
          <p:cNvCxnSpPr>
            <a:cxnSpLocks/>
            <a:stCxn id="45" idx="3"/>
          </p:cNvCxnSpPr>
          <p:nvPr/>
        </p:nvCxnSpPr>
        <p:spPr>
          <a:xfrm>
            <a:off x="7444875" y="2777203"/>
            <a:ext cx="1045527" cy="459105"/>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55" name="文本框 54"/>
          <p:cNvSpPr txBox="1"/>
          <p:nvPr/>
        </p:nvSpPr>
        <p:spPr>
          <a:xfrm>
            <a:off x="9649750" y="3352800"/>
            <a:ext cx="1353820" cy="368300"/>
          </a:xfrm>
          <a:prstGeom prst="rect">
            <a:avLst/>
          </a:prstGeom>
          <a:solidFill>
            <a:schemeClr val="bg1"/>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dirty="0">
                <a:latin typeface="Arial" panose="020B0604020202020204" pitchFamily="34" charset="0"/>
                <a:ea typeface="微软雅黑" panose="020B0503020204020204" charset="-122"/>
              </a:rPr>
              <a:t>Nx</a:t>
            </a:r>
          </a:p>
        </p:txBody>
      </p:sp>
      <p:cxnSp>
        <p:nvCxnSpPr>
          <p:cNvPr id="8" name="直接箭头连接符 7"/>
          <p:cNvCxnSpPr>
            <a:cxnSpLocks/>
          </p:cNvCxnSpPr>
          <p:nvPr/>
        </p:nvCxnSpPr>
        <p:spPr>
          <a:xfrm flipH="1" flipV="1">
            <a:off x="6168842" y="5996793"/>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43" name="文本框 42"/>
          <p:cNvSpPr txBox="1"/>
          <p:nvPr/>
        </p:nvSpPr>
        <p:spPr>
          <a:xfrm>
            <a:off x="6295526" y="4535805"/>
            <a:ext cx="2081530" cy="340360"/>
          </a:xfrm>
          <a:prstGeom prst="rect">
            <a:avLst/>
          </a:prstGeom>
          <a:noFill/>
        </p:spPr>
        <p:txBody>
          <a:bodyPr wrap="square">
            <a:noAutofit/>
            <a:extLst>
              <a:ext uri="{4A0BC546-FE56-4ADE-93B0-CB8AF2F6F144}">
                <wpsdc:textFrameExt xmlns="" xmlns:wpsdc="http://www.wps.cn/officeDocument/2022/drawingmlCustomData" type="text"/>
              </a:ext>
            </a:extLst>
          </a:bodyPr>
          <a:lstStyle/>
          <a:p>
            <a:pPr algn="ctr"/>
            <a:r>
              <a:rPr lang="en-US" altLang="zh-CN" sz="1800" dirty="0">
                <a:latin typeface="Arial" panose="020B0604020202020204" pitchFamily="34" charset="0"/>
                <a:ea typeface="微软雅黑" panose="020B0503020204020204" charset="-122"/>
              </a:rPr>
              <a:t>TopK Frequencies</a:t>
            </a:r>
          </a:p>
        </p:txBody>
      </p:sp>
      <p:sp>
        <p:nvSpPr>
          <p:cNvPr id="56" name="文本框 55">
            <a:extLst>
              <a:ext uri="{FF2B5EF4-FFF2-40B4-BE49-F238E27FC236}">
                <a16:creationId xmlns:a16="http://schemas.microsoft.com/office/drawing/2014/main" id="{83489BBB-E727-4EA6-8947-856E37A63292}"/>
              </a:ext>
            </a:extLst>
          </p:cNvPr>
          <p:cNvSpPr txBox="1"/>
          <p:nvPr/>
        </p:nvSpPr>
        <p:spPr>
          <a:xfrm>
            <a:off x="8501062" y="4419390"/>
            <a:ext cx="2286185" cy="646331"/>
          </a:xfrm>
          <a:prstGeom prst="rect">
            <a:avLst/>
          </a:prstGeom>
          <a:solidFill>
            <a:schemeClr val="bg1"/>
          </a:solidFill>
        </p:spPr>
        <p:txBody>
          <a:bodyPr wrap="square">
            <a:spAutoFit/>
            <a:extLst>
              <a:ext uri="{4A0BC546-FE56-4ADE-93B0-CB8AF2F6F144}">
                <wpsdc:textFrameExt xmlns="" xmlns:wpsdc="http://www.wps.cn/officeDocument/2022/drawingmlCustomData" type="text"/>
              </a:ext>
            </a:extLst>
          </a:bodyPr>
          <a:lstStyle/>
          <a:p>
            <a:pPr algn="ctr"/>
            <a:r>
              <a:rPr lang="en-US" altLang="zh-CN" b="1" dirty="0">
                <a:latin typeface="Arial" panose="020B0604020202020204" pitchFamily="34" charset="0"/>
                <a:ea typeface="微软雅黑" panose="020B0503020204020204" charset="-122"/>
              </a:rPr>
              <a:t>Frequency Domain Analysis Module</a:t>
            </a:r>
            <a:endParaRPr lang="en-US" altLang="zh-CN" sz="1800" b="1" dirty="0">
              <a:latin typeface="Arial" panose="020B0604020202020204" pitchFamily="34" charset="0"/>
              <a:ea typeface="微软雅黑" panose="020B0503020204020204" charset="-122"/>
            </a:endParaRPr>
          </a:p>
        </p:txBody>
      </p:sp>
      <p:sp>
        <p:nvSpPr>
          <p:cNvPr id="57" name="文本框 56">
            <a:extLst>
              <a:ext uri="{FF2B5EF4-FFF2-40B4-BE49-F238E27FC236}">
                <a16:creationId xmlns:a16="http://schemas.microsoft.com/office/drawing/2014/main" id="{A4888740-58F9-4AE8-8602-82CE95AA2BC0}"/>
              </a:ext>
            </a:extLst>
          </p:cNvPr>
          <p:cNvSpPr txBox="1"/>
          <p:nvPr/>
        </p:nvSpPr>
        <p:spPr>
          <a:xfrm>
            <a:off x="1626925" y="2264729"/>
            <a:ext cx="2286185" cy="646331"/>
          </a:xfrm>
          <a:prstGeom prst="rect">
            <a:avLst/>
          </a:prstGeom>
          <a:solidFill>
            <a:schemeClr val="bg1"/>
          </a:solidFill>
        </p:spPr>
        <p:txBody>
          <a:bodyPr wrap="square">
            <a:spAutoFit/>
            <a:extLst>
              <a:ext uri="{4A0BC546-FE56-4ADE-93B0-CB8AF2F6F144}">
                <wpsdc:textFrameExt xmlns="" xmlns:wpsdc="http://www.wps.cn/officeDocument/2022/drawingmlCustomData" type="text"/>
              </a:ext>
            </a:extLst>
          </a:bodyPr>
          <a:lstStyle/>
          <a:p>
            <a:pPr algn="ctr"/>
            <a:r>
              <a:rPr lang="en-US" altLang="zh-CN" b="1" dirty="0">
                <a:latin typeface="Arial" panose="020B0604020202020204" pitchFamily="34" charset="0"/>
                <a:ea typeface="微软雅黑" panose="020B0503020204020204" charset="-122"/>
              </a:rPr>
              <a:t>Multi-Scale Learning Module</a:t>
            </a:r>
            <a:endParaRPr lang="en-US" altLang="zh-CN" sz="1800" b="1" dirty="0">
              <a:latin typeface="Arial" panose="020B0604020202020204" pitchFamily="34" charset="0"/>
              <a:ea typeface="微软雅黑" panose="020B0503020204020204" charset="-122"/>
            </a:endParaRPr>
          </a:p>
        </p:txBody>
      </p:sp>
      <p:sp>
        <p:nvSpPr>
          <p:cNvPr id="58" name="文本框 57">
            <a:extLst>
              <a:ext uri="{FF2B5EF4-FFF2-40B4-BE49-F238E27FC236}">
                <a16:creationId xmlns:a16="http://schemas.microsoft.com/office/drawing/2014/main" id="{33568BAC-9AAB-4EAD-8520-5E3DB8811DAA}"/>
              </a:ext>
            </a:extLst>
          </p:cNvPr>
          <p:cNvSpPr txBox="1"/>
          <p:nvPr/>
        </p:nvSpPr>
        <p:spPr>
          <a:xfrm>
            <a:off x="313227" y="591234"/>
            <a:ext cx="2179262" cy="646331"/>
          </a:xfrm>
          <a:prstGeom prst="rect">
            <a:avLst/>
          </a:prstGeom>
          <a:solidFill>
            <a:schemeClr val="bg1"/>
          </a:solidFill>
        </p:spPr>
        <p:txBody>
          <a:bodyPr wrap="square">
            <a:spAutoFit/>
            <a:extLst>
              <a:ext uri="{4A0BC546-FE56-4ADE-93B0-CB8AF2F6F144}">
                <wpsdc:textFrameExt xmlns="" xmlns:wpsdc="http://www.wps.cn/officeDocument/2022/drawingmlCustomData" type="text"/>
              </a:ext>
            </a:extLst>
          </a:bodyPr>
          <a:lstStyle/>
          <a:p>
            <a:pPr algn="ctr"/>
            <a:r>
              <a:rPr lang="en-US" altLang="zh-CN" b="1" dirty="0">
                <a:latin typeface="Arial" panose="020B0604020202020204" pitchFamily="34" charset="0"/>
                <a:ea typeface="微软雅黑" panose="020B0503020204020204" charset="-122"/>
              </a:rPr>
              <a:t>Anomaly Prediction Module</a:t>
            </a:r>
            <a:endParaRPr lang="en-US" altLang="zh-CN" sz="1800" b="1" dirty="0">
              <a:latin typeface="Arial" panose="020B0604020202020204" pitchFamily="34" charset="0"/>
              <a:ea typeface="微软雅黑" panose="020B0503020204020204" charset="-122"/>
            </a:endParaRPr>
          </a:p>
        </p:txBody>
      </p:sp>
      <p:sp>
        <p:nvSpPr>
          <p:cNvPr id="59" name="文本框 58">
            <a:extLst>
              <a:ext uri="{FF2B5EF4-FFF2-40B4-BE49-F238E27FC236}">
                <a16:creationId xmlns:a16="http://schemas.microsoft.com/office/drawing/2014/main" id="{9FF7AEE1-8034-412E-8FD5-02FDEF595F28}"/>
              </a:ext>
            </a:extLst>
          </p:cNvPr>
          <p:cNvSpPr txBox="1"/>
          <p:nvPr/>
        </p:nvSpPr>
        <p:spPr>
          <a:xfrm>
            <a:off x="4892810" y="2054782"/>
            <a:ext cx="2552065" cy="368300"/>
          </a:xfrm>
          <a:prstGeom prst="rect">
            <a:avLst/>
          </a:prstGeom>
          <a:solidFill>
            <a:srgbClr val="00B050"/>
          </a:solidFill>
        </p:spPr>
        <p:txBody>
          <a:bodyPr wrap="square">
            <a:spAutoFit/>
            <a:extLst>
              <a:ext uri="{4A0BC546-FE56-4ADE-93B0-CB8AF2F6F144}">
                <wpsdc:textFrameExt xmlns="" xmlns:wpsdc="http://www.wps.cn/officeDocument/2022/drawingmlCustomData" type="text"/>
              </a:ext>
            </a:extLst>
          </a:bodyPr>
          <a:lstStyle/>
          <a:p>
            <a:pPr algn="ctr"/>
            <a:r>
              <a:rPr lang="en-US" altLang="zh-CN" dirty="0">
                <a:latin typeface="Arial" panose="020B0604020202020204" pitchFamily="34" charset="0"/>
                <a:ea typeface="微软雅黑" panose="020B0503020204020204" charset="-122"/>
                <a:sym typeface="+mn-ea"/>
              </a:rPr>
              <a:t>Decoder</a:t>
            </a:r>
            <a:endParaRPr lang="en-US" altLang="zh-CN" sz="1800" dirty="0">
              <a:latin typeface="Arial" panose="020B0604020202020204" pitchFamily="34" charset="0"/>
              <a:ea typeface="微软雅黑" panose="020B050302020402020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8BE81CB7-4D4A-44DF-B18C-BA2456A0BE6B}"/>
              </a:ext>
            </a:extLst>
          </p:cNvPr>
          <p:cNvSpPr/>
          <p:nvPr/>
        </p:nvSpPr>
        <p:spPr>
          <a:xfrm>
            <a:off x="2580097" y="66243"/>
            <a:ext cx="7448365" cy="1753032"/>
          </a:xfrm>
          <a:prstGeom prst="rect">
            <a:avLst/>
          </a:prstGeom>
          <a:solidFill>
            <a:schemeClr val="accent3">
              <a:lumMod val="60000"/>
              <a:lumOff val="40000"/>
            </a:schemeClr>
          </a:solid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9A54F0C0-3043-4A99-82DE-4C5EE3AFC165}"/>
              </a:ext>
            </a:extLst>
          </p:cNvPr>
          <p:cNvSpPr/>
          <p:nvPr/>
        </p:nvSpPr>
        <p:spPr>
          <a:xfrm>
            <a:off x="3986193" y="1947977"/>
            <a:ext cx="4342438" cy="1865169"/>
          </a:xfrm>
          <a:prstGeom prst="rect">
            <a:avLst/>
          </a:prstGeom>
          <a:solidFill>
            <a:schemeClr val="accent5">
              <a:lumMod val="60000"/>
              <a:lumOff val="40000"/>
            </a:schemeClr>
          </a:solidFill>
          <a:ln w="28575">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箭头连接符 67">
            <a:extLst>
              <a:ext uri="{FF2B5EF4-FFF2-40B4-BE49-F238E27FC236}">
                <a16:creationId xmlns:a16="http://schemas.microsoft.com/office/drawing/2014/main" id="{FA46676C-1D75-4CAF-9809-275F79FA1CAC}"/>
              </a:ext>
            </a:extLst>
          </p:cNvPr>
          <p:cNvCxnSpPr/>
          <p:nvPr/>
        </p:nvCxnSpPr>
        <p:spPr>
          <a:xfrm flipH="1" flipV="1">
            <a:off x="6183224" y="2415301"/>
            <a:ext cx="635" cy="23939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9" name="直接箭头连接符 18"/>
          <p:cNvCxnSpPr>
            <a:cxnSpLocks/>
            <a:stCxn id="7" idx="0"/>
          </p:cNvCxnSpPr>
          <p:nvPr/>
        </p:nvCxnSpPr>
        <p:spPr>
          <a:xfrm flipV="1">
            <a:off x="6180271" y="3033982"/>
            <a:ext cx="0" cy="263250"/>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6" name="矩形 25">
            <a:extLst>
              <a:ext uri="{FF2B5EF4-FFF2-40B4-BE49-F238E27FC236}">
                <a16:creationId xmlns:a16="http://schemas.microsoft.com/office/drawing/2014/main" id="{5D04D9EF-2EDD-45DF-91B9-C6029878E3B9}"/>
              </a:ext>
            </a:extLst>
          </p:cNvPr>
          <p:cNvSpPr/>
          <p:nvPr/>
        </p:nvSpPr>
        <p:spPr>
          <a:xfrm>
            <a:off x="3986193" y="3883025"/>
            <a:ext cx="4342439" cy="2354580"/>
          </a:xfrm>
          <a:prstGeom prst="rect">
            <a:avLst/>
          </a:prstGeom>
          <a:solidFill>
            <a:schemeClr val="accent4">
              <a:lumMod val="40000"/>
              <a:lumOff val="60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 name="直接箭头连接符 66">
            <a:extLst>
              <a:ext uri="{FF2B5EF4-FFF2-40B4-BE49-F238E27FC236}">
                <a16:creationId xmlns:a16="http://schemas.microsoft.com/office/drawing/2014/main" id="{53B64B04-346D-4852-B8E6-8586779D9EC1}"/>
              </a:ext>
            </a:extLst>
          </p:cNvPr>
          <p:cNvCxnSpPr>
            <a:cxnSpLocks/>
            <a:endCxn id="7" idx="2"/>
          </p:cNvCxnSpPr>
          <p:nvPr/>
        </p:nvCxnSpPr>
        <p:spPr>
          <a:xfrm flipV="1">
            <a:off x="6168843" y="3697342"/>
            <a:ext cx="11428" cy="584268"/>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66" name="直接箭头连接符 65">
            <a:extLst>
              <a:ext uri="{FF2B5EF4-FFF2-40B4-BE49-F238E27FC236}">
                <a16:creationId xmlns:a16="http://schemas.microsoft.com/office/drawing/2014/main" id="{D183DBDC-2D58-4807-95BB-B8C58BC014FB}"/>
              </a:ext>
            </a:extLst>
          </p:cNvPr>
          <p:cNvCxnSpPr>
            <a:cxnSpLocks/>
          </p:cNvCxnSpPr>
          <p:nvPr/>
        </p:nvCxnSpPr>
        <p:spPr>
          <a:xfrm flipH="1" flipV="1">
            <a:off x="6157413" y="4568732"/>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65" name="直接箭头连接符 64">
            <a:extLst>
              <a:ext uri="{FF2B5EF4-FFF2-40B4-BE49-F238E27FC236}">
                <a16:creationId xmlns:a16="http://schemas.microsoft.com/office/drawing/2014/main" id="{BB57F74A-A697-4B3C-8AFB-E6CD892C1755}"/>
              </a:ext>
            </a:extLst>
          </p:cNvPr>
          <p:cNvCxnSpPr>
            <a:cxnSpLocks/>
          </p:cNvCxnSpPr>
          <p:nvPr/>
        </p:nvCxnSpPr>
        <p:spPr>
          <a:xfrm flipH="1" flipV="1">
            <a:off x="6157413" y="5241732"/>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 name="文本框 1"/>
          <p:cNvSpPr txBox="1"/>
          <p:nvPr/>
        </p:nvSpPr>
        <p:spPr>
          <a:xfrm>
            <a:off x="4881381" y="5592445"/>
            <a:ext cx="2552065" cy="400110"/>
          </a:xfrm>
          <a:prstGeom prst="rect">
            <a:avLst/>
          </a:prstGeom>
          <a:solidFill>
            <a:schemeClr val="accent3">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单变量时间序列划分</a:t>
            </a:r>
            <a:endParaRPr lang="en-US" altLang="zh-CN" sz="2000" dirty="0">
              <a:latin typeface="Arial" panose="020B0604020202020204" pitchFamily="34" charset="0"/>
              <a:ea typeface="微软雅黑" panose="020B0503020204020204" charset="-122"/>
            </a:endParaRPr>
          </a:p>
        </p:txBody>
      </p:sp>
      <p:sp>
        <p:nvSpPr>
          <p:cNvPr id="5" name="文本框 4"/>
          <p:cNvSpPr txBox="1"/>
          <p:nvPr/>
        </p:nvSpPr>
        <p:spPr>
          <a:xfrm>
            <a:off x="4881381" y="4886325"/>
            <a:ext cx="2552065" cy="400110"/>
          </a:xfrm>
          <a:prstGeom prst="rect">
            <a:avLst/>
          </a:prstGeom>
          <a:solidFill>
            <a:schemeClr val="accent2">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快速傅里叶变换</a:t>
            </a:r>
            <a:endParaRPr lang="en-US" altLang="zh-CN" sz="2000" dirty="0">
              <a:latin typeface="Arial" panose="020B0604020202020204" pitchFamily="34" charset="0"/>
              <a:ea typeface="微软雅黑" panose="020B0503020204020204" charset="-122"/>
            </a:endParaRPr>
          </a:p>
        </p:txBody>
      </p:sp>
      <p:sp>
        <p:nvSpPr>
          <p:cNvPr id="6" name="文本框 5"/>
          <p:cNvSpPr txBox="1"/>
          <p:nvPr/>
        </p:nvSpPr>
        <p:spPr>
          <a:xfrm>
            <a:off x="4892810" y="4214987"/>
            <a:ext cx="2552065" cy="400110"/>
          </a:xfrm>
          <a:prstGeom prst="rect">
            <a:avLst/>
          </a:prstGeom>
          <a:solidFill>
            <a:schemeClr val="accent5">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主导周期掩码序列</a:t>
            </a:r>
            <a:endParaRPr lang="en-US" altLang="zh-CN" sz="2000" dirty="0">
              <a:latin typeface="Arial" panose="020B0604020202020204" pitchFamily="34" charset="0"/>
              <a:ea typeface="微软雅黑" panose="020B0503020204020204" charset="-122"/>
            </a:endParaRPr>
          </a:p>
        </p:txBody>
      </p:sp>
      <p:sp>
        <p:nvSpPr>
          <p:cNvPr id="7" name="文本框 6"/>
          <p:cNvSpPr txBox="1"/>
          <p:nvPr/>
        </p:nvSpPr>
        <p:spPr>
          <a:xfrm>
            <a:off x="4904238" y="3297232"/>
            <a:ext cx="2552065" cy="400110"/>
          </a:xfrm>
          <a:prstGeom prst="rect">
            <a:avLst/>
          </a:prstGeom>
          <a:solidFill>
            <a:schemeClr val="accent6">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多尺度子序列分段</a:t>
            </a:r>
            <a:endParaRPr lang="en-US" altLang="zh-CN" sz="2000" dirty="0">
              <a:latin typeface="Arial" panose="020B0604020202020204" pitchFamily="34" charset="0"/>
              <a:ea typeface="微软雅黑" panose="020B0503020204020204" charset="-122"/>
            </a:endParaRPr>
          </a:p>
        </p:txBody>
      </p:sp>
      <p:sp>
        <p:nvSpPr>
          <p:cNvPr id="44" name="文本框 43"/>
          <p:cNvSpPr txBox="1"/>
          <p:nvPr/>
        </p:nvSpPr>
        <p:spPr>
          <a:xfrm>
            <a:off x="6447584" y="3850198"/>
            <a:ext cx="1723301" cy="340360"/>
          </a:xfrm>
          <a:prstGeom prst="rect">
            <a:avLst/>
          </a:prstGeom>
          <a:noFill/>
        </p:spPr>
        <p:txBody>
          <a:bodyPr wrap="square">
            <a:no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生成嵌入向量</a:t>
            </a:r>
            <a:endParaRPr lang="en-US" altLang="zh-CN" sz="2000" dirty="0">
              <a:latin typeface="Arial" panose="020B0604020202020204" pitchFamily="34" charset="0"/>
              <a:ea typeface="微软雅黑" panose="020B0503020204020204" charset="-122"/>
            </a:endParaRPr>
          </a:p>
        </p:txBody>
      </p:sp>
      <p:sp>
        <p:nvSpPr>
          <p:cNvPr id="45" name="文本框 44"/>
          <p:cNvSpPr txBox="1"/>
          <p:nvPr/>
        </p:nvSpPr>
        <p:spPr>
          <a:xfrm>
            <a:off x="4903471" y="2665681"/>
            <a:ext cx="2529976" cy="400110"/>
          </a:xfrm>
          <a:prstGeom prst="rect">
            <a:avLst/>
          </a:prstGeom>
          <a:solidFill>
            <a:schemeClr val="bg2">
              <a:lumMod val="75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sym typeface="+mn-ea"/>
              </a:rPr>
              <a:t>多尺度编码器</a:t>
            </a:r>
            <a:endParaRPr lang="en-US" altLang="zh-CN" sz="2000" dirty="0">
              <a:latin typeface="Arial" panose="020B0604020202020204" pitchFamily="34" charset="0"/>
              <a:ea typeface="微软雅黑" panose="020B0503020204020204" charset="-122"/>
            </a:endParaRPr>
          </a:p>
        </p:txBody>
      </p:sp>
      <p:sp>
        <p:nvSpPr>
          <p:cNvPr id="46" name="文本框 45"/>
          <p:cNvSpPr txBox="1"/>
          <p:nvPr/>
        </p:nvSpPr>
        <p:spPr>
          <a:xfrm>
            <a:off x="4808855" y="112395"/>
            <a:ext cx="2560133" cy="400110"/>
          </a:xfrm>
          <a:prstGeom prst="rect">
            <a:avLst/>
          </a:prstGeom>
          <a:solidFill>
            <a:schemeClr val="accent6">
              <a:lumMod val="75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异常预测</a:t>
            </a:r>
            <a:endParaRPr lang="en-US" altLang="zh-CN" sz="2000" dirty="0">
              <a:latin typeface="Arial" panose="020B0604020202020204" pitchFamily="34" charset="0"/>
              <a:ea typeface="微软雅黑" panose="020B0503020204020204" charset="-122"/>
            </a:endParaRPr>
          </a:p>
        </p:txBody>
      </p:sp>
      <p:sp>
        <p:nvSpPr>
          <p:cNvPr id="47" name="文本框 46"/>
          <p:cNvSpPr txBox="1"/>
          <p:nvPr/>
        </p:nvSpPr>
        <p:spPr>
          <a:xfrm>
            <a:off x="3373625" y="1200384"/>
            <a:ext cx="2715296" cy="400110"/>
          </a:xfrm>
          <a:prstGeom prst="rect">
            <a:avLst/>
          </a:prstGeom>
          <a:solidFill>
            <a:srgbClr val="00B0F0"/>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多层感知机重构序列</a:t>
            </a:r>
            <a:endParaRPr lang="en-US" altLang="zh-CN" sz="2000" dirty="0">
              <a:latin typeface="Arial" panose="020B0604020202020204" pitchFamily="34" charset="0"/>
              <a:ea typeface="微软雅黑" panose="020B0503020204020204" charset="-122"/>
            </a:endParaRPr>
          </a:p>
        </p:txBody>
      </p:sp>
      <p:sp>
        <p:nvSpPr>
          <p:cNvPr id="48" name="文本框 47"/>
          <p:cNvSpPr txBox="1"/>
          <p:nvPr/>
        </p:nvSpPr>
        <p:spPr>
          <a:xfrm>
            <a:off x="6495461" y="1200384"/>
            <a:ext cx="3156585" cy="400110"/>
          </a:xfrm>
          <a:prstGeom prst="rect">
            <a:avLst/>
          </a:prstGeom>
          <a:solidFill>
            <a:srgbClr val="00B0F0"/>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多尺度特征间相似度计算</a:t>
            </a:r>
            <a:endParaRPr lang="en-US" altLang="zh-CN" sz="2000" dirty="0">
              <a:latin typeface="Arial" panose="020B0604020202020204" pitchFamily="34" charset="0"/>
              <a:ea typeface="微软雅黑" panose="020B0503020204020204" charset="-122"/>
            </a:endParaRPr>
          </a:p>
        </p:txBody>
      </p:sp>
      <p:pic>
        <p:nvPicPr>
          <p:cNvPr id="3" name="图片 2"/>
          <p:cNvPicPr>
            <a:picLocks noChangeAspect="1"/>
          </p:cNvPicPr>
          <p:nvPr/>
        </p:nvPicPr>
        <p:blipFill>
          <a:blip r:embed="rId2"/>
          <a:stretch>
            <a:fillRect/>
          </a:stretch>
        </p:blipFill>
        <p:spPr>
          <a:xfrm>
            <a:off x="1330441" y="3042015"/>
            <a:ext cx="1852120" cy="868315"/>
          </a:xfrm>
          <a:prstGeom prst="rect">
            <a:avLst/>
          </a:prstGeom>
        </p:spPr>
      </p:pic>
      <p:pic>
        <p:nvPicPr>
          <p:cNvPr id="4" name="图片 3"/>
          <p:cNvPicPr>
            <a:picLocks noChangeAspect="1"/>
          </p:cNvPicPr>
          <p:nvPr/>
        </p:nvPicPr>
        <p:blipFill>
          <a:blip r:embed="rId3"/>
          <a:stretch>
            <a:fillRect/>
          </a:stretch>
        </p:blipFill>
        <p:spPr>
          <a:xfrm>
            <a:off x="1309720" y="5155438"/>
            <a:ext cx="1852118" cy="351282"/>
          </a:xfrm>
          <a:prstGeom prst="rect">
            <a:avLst/>
          </a:prstGeom>
        </p:spPr>
      </p:pic>
      <p:cxnSp>
        <p:nvCxnSpPr>
          <p:cNvPr id="21" name="直接箭头连接符 20"/>
          <p:cNvCxnSpPr>
            <a:cxnSpLocks/>
          </p:cNvCxnSpPr>
          <p:nvPr/>
        </p:nvCxnSpPr>
        <p:spPr>
          <a:xfrm flipV="1">
            <a:off x="7200901" y="1606768"/>
            <a:ext cx="5051" cy="535709"/>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2" name="直接箭头连接符 21"/>
          <p:cNvCxnSpPr>
            <a:cxnSpLocks/>
          </p:cNvCxnSpPr>
          <p:nvPr/>
        </p:nvCxnSpPr>
        <p:spPr>
          <a:xfrm flipV="1">
            <a:off x="5208905" y="576580"/>
            <a:ext cx="0" cy="476319"/>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3" name="直接箭头连接符 22"/>
          <p:cNvCxnSpPr>
            <a:cxnSpLocks/>
          </p:cNvCxnSpPr>
          <p:nvPr/>
        </p:nvCxnSpPr>
        <p:spPr>
          <a:xfrm flipV="1">
            <a:off x="7198995" y="576580"/>
            <a:ext cx="0" cy="476319"/>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7" name="直接箭头连接符 26"/>
          <p:cNvCxnSpPr>
            <a:cxnSpLocks/>
          </p:cNvCxnSpPr>
          <p:nvPr/>
        </p:nvCxnSpPr>
        <p:spPr>
          <a:xfrm flipH="1" flipV="1">
            <a:off x="5208905" y="1593677"/>
            <a:ext cx="1" cy="522462"/>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8" name="文本框 27"/>
          <p:cNvSpPr txBox="1"/>
          <p:nvPr/>
        </p:nvSpPr>
        <p:spPr>
          <a:xfrm>
            <a:off x="5303880" y="6462901"/>
            <a:ext cx="1707063" cy="400110"/>
          </a:xfrm>
          <a:prstGeom prst="rect">
            <a:avLst/>
          </a:prstGeom>
          <a:solidFill>
            <a:schemeClr val="bg1"/>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多维时间序列</a:t>
            </a:r>
            <a:endParaRPr lang="en-US" altLang="zh-CN" sz="2000" dirty="0">
              <a:latin typeface="Arial" panose="020B0604020202020204" pitchFamily="34" charset="0"/>
              <a:ea typeface="微软雅黑" panose="020B0503020204020204" charset="-122"/>
            </a:endParaRPr>
          </a:p>
        </p:txBody>
      </p:sp>
      <p:cxnSp>
        <p:nvCxnSpPr>
          <p:cNvPr id="49" name="直接箭头连接符 48"/>
          <p:cNvCxnSpPr>
            <a:cxnSpLocks/>
            <a:stCxn id="6" idx="1"/>
            <a:endCxn id="4" idx="3"/>
          </p:cNvCxnSpPr>
          <p:nvPr/>
        </p:nvCxnSpPr>
        <p:spPr>
          <a:xfrm flipH="1">
            <a:off x="3161838" y="4415042"/>
            <a:ext cx="1730972" cy="916037"/>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0" name="直接箭头连接符 49"/>
          <p:cNvCxnSpPr>
            <a:cxnSpLocks/>
            <a:stCxn id="7" idx="1"/>
            <a:endCxn id="3" idx="3"/>
          </p:cNvCxnSpPr>
          <p:nvPr/>
        </p:nvCxnSpPr>
        <p:spPr>
          <a:xfrm flipH="1" flipV="1">
            <a:off x="3182561" y="3476173"/>
            <a:ext cx="1721677" cy="21114"/>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51" name="文本框 50"/>
          <p:cNvSpPr txBox="1"/>
          <p:nvPr/>
        </p:nvSpPr>
        <p:spPr>
          <a:xfrm>
            <a:off x="7304953" y="698279"/>
            <a:ext cx="2339975" cy="400110"/>
          </a:xfrm>
          <a:prstGeom prst="rect">
            <a:avLst/>
          </a:prstGeom>
          <a:noFill/>
        </p:spPr>
        <p:txBody>
          <a:bodyPr wrap="square" rtlCol="0" anchor="t">
            <a:spAutoFit/>
          </a:bodyPr>
          <a:lstStyle/>
          <a:p>
            <a:r>
              <a:rPr lang="zh-CN" altLang="en-US" sz="2000" dirty="0">
                <a:latin typeface="Arial" panose="020B0604020202020204" pitchFamily="34" charset="0"/>
                <a:ea typeface="微软雅黑" panose="020B0503020204020204" charset="-122"/>
                <a:sym typeface="+mn-ea"/>
              </a:rPr>
              <a:t>欧式距离</a:t>
            </a:r>
            <a:endParaRPr lang="en-US" altLang="zh-CN" sz="2000" dirty="0">
              <a:latin typeface="Arial" panose="020B0604020202020204" pitchFamily="34" charset="0"/>
              <a:ea typeface="微软雅黑" panose="020B0503020204020204" charset="-122"/>
              <a:sym typeface="+mn-ea"/>
            </a:endParaRPr>
          </a:p>
        </p:txBody>
      </p:sp>
      <p:sp>
        <p:nvSpPr>
          <p:cNvPr id="52" name="文本框 51"/>
          <p:cNvSpPr txBox="1"/>
          <p:nvPr/>
        </p:nvSpPr>
        <p:spPr>
          <a:xfrm>
            <a:off x="3219544" y="698279"/>
            <a:ext cx="2299970" cy="400110"/>
          </a:xfrm>
          <a:prstGeom prst="rect">
            <a:avLst/>
          </a:prstGeom>
          <a:noFill/>
        </p:spPr>
        <p:txBody>
          <a:bodyPr wrap="square" rtlCol="0" anchor="t">
            <a:spAutoFit/>
          </a:bodyPr>
          <a:lstStyle/>
          <a:p>
            <a:pPr algn="ctr"/>
            <a:r>
              <a:rPr lang="zh-CN" altLang="en-US" sz="2000" dirty="0">
                <a:latin typeface="Arial" panose="020B0604020202020204" pitchFamily="34" charset="0"/>
                <a:ea typeface="微软雅黑" panose="020B0503020204020204" charset="-122"/>
                <a:sym typeface="+mn-ea"/>
              </a:rPr>
              <a:t>序列重构误差</a:t>
            </a:r>
            <a:endParaRPr lang="en-US" altLang="zh-CN" sz="2000" dirty="0">
              <a:latin typeface="Arial" panose="020B0604020202020204" pitchFamily="34" charset="0"/>
              <a:ea typeface="微软雅黑" panose="020B0503020204020204" charset="-122"/>
              <a:sym typeface="+mn-ea"/>
            </a:endParaRPr>
          </a:p>
        </p:txBody>
      </p:sp>
      <p:cxnSp>
        <p:nvCxnSpPr>
          <p:cNvPr id="54" name="直接箭头连接符 53"/>
          <p:cNvCxnSpPr>
            <a:cxnSpLocks/>
            <a:stCxn id="45" idx="3"/>
            <a:endCxn id="79" idx="1"/>
          </p:cNvCxnSpPr>
          <p:nvPr/>
        </p:nvCxnSpPr>
        <p:spPr>
          <a:xfrm>
            <a:off x="7433447" y="2865736"/>
            <a:ext cx="1056955" cy="201399"/>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8" name="直接箭头连接符 7"/>
          <p:cNvCxnSpPr>
            <a:cxnSpLocks/>
            <a:stCxn id="28" idx="0"/>
          </p:cNvCxnSpPr>
          <p:nvPr/>
        </p:nvCxnSpPr>
        <p:spPr>
          <a:xfrm flipV="1">
            <a:off x="6157412" y="5958145"/>
            <a:ext cx="3207" cy="504756"/>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43" name="文本框 42"/>
          <p:cNvSpPr txBox="1"/>
          <p:nvPr/>
        </p:nvSpPr>
        <p:spPr>
          <a:xfrm>
            <a:off x="6033531" y="4545965"/>
            <a:ext cx="2482786" cy="340360"/>
          </a:xfrm>
          <a:prstGeom prst="rect">
            <a:avLst/>
          </a:prstGeom>
          <a:noFill/>
        </p:spPr>
        <p:txBody>
          <a:bodyPr wrap="square">
            <a:no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计算选择主导周期</a:t>
            </a:r>
            <a:endParaRPr lang="en-US" altLang="zh-CN" sz="2000" dirty="0">
              <a:latin typeface="Arial" panose="020B0604020202020204" pitchFamily="34" charset="0"/>
              <a:ea typeface="微软雅黑" panose="020B0503020204020204" charset="-122"/>
            </a:endParaRPr>
          </a:p>
        </p:txBody>
      </p:sp>
      <p:sp>
        <p:nvSpPr>
          <p:cNvPr id="56" name="文本框 55">
            <a:extLst>
              <a:ext uri="{FF2B5EF4-FFF2-40B4-BE49-F238E27FC236}">
                <a16:creationId xmlns:a16="http://schemas.microsoft.com/office/drawing/2014/main" id="{83489BBB-E727-4EA6-8947-856E37A63292}"/>
              </a:ext>
            </a:extLst>
          </p:cNvPr>
          <p:cNvSpPr txBox="1"/>
          <p:nvPr/>
        </p:nvSpPr>
        <p:spPr>
          <a:xfrm>
            <a:off x="8490402" y="4628316"/>
            <a:ext cx="2286185" cy="461665"/>
          </a:xfrm>
          <a:prstGeom prst="rect">
            <a:avLst/>
          </a:prstGeom>
          <a:solidFill>
            <a:schemeClr val="bg1"/>
          </a:solidFill>
        </p:spPr>
        <p:txBody>
          <a:bodyPr wrap="square">
            <a:spAutoFit/>
            <a:extLst>
              <a:ext uri="{4A0BC546-FE56-4ADE-93B0-CB8AF2F6F144}">
                <wpsdc:textFrameExt xmlns:wpsdc="http://www.wps.cn/officeDocument/2022/drawingmlCustomData" xmlns="" type="text"/>
              </a:ext>
            </a:extLst>
          </a:bodyPr>
          <a:lstStyle/>
          <a:p>
            <a:pPr algn="ctr"/>
            <a:r>
              <a:rPr lang="zh-CN" altLang="en-US" sz="2400" b="1" dirty="0">
                <a:latin typeface="Arial" panose="020B0604020202020204" pitchFamily="34" charset="0"/>
                <a:ea typeface="微软雅黑" panose="020B0503020204020204" charset="-122"/>
              </a:rPr>
              <a:t>频域分析模块</a:t>
            </a:r>
            <a:endParaRPr lang="en-US" altLang="zh-CN" sz="2400" b="1" dirty="0">
              <a:latin typeface="Arial" panose="020B0604020202020204" pitchFamily="34" charset="0"/>
              <a:ea typeface="微软雅黑" panose="020B0503020204020204" charset="-122"/>
            </a:endParaRPr>
          </a:p>
        </p:txBody>
      </p:sp>
      <p:sp>
        <p:nvSpPr>
          <p:cNvPr id="57" name="文本框 56">
            <a:extLst>
              <a:ext uri="{FF2B5EF4-FFF2-40B4-BE49-F238E27FC236}">
                <a16:creationId xmlns:a16="http://schemas.microsoft.com/office/drawing/2014/main" id="{A4888740-58F9-4AE8-8602-82CE95AA2BC0}"/>
              </a:ext>
            </a:extLst>
          </p:cNvPr>
          <p:cNvSpPr txBox="1"/>
          <p:nvPr/>
        </p:nvSpPr>
        <p:spPr>
          <a:xfrm>
            <a:off x="914758" y="2273172"/>
            <a:ext cx="2926992" cy="461665"/>
          </a:xfrm>
          <a:prstGeom prst="rect">
            <a:avLst/>
          </a:prstGeom>
          <a:solidFill>
            <a:schemeClr val="bg1"/>
          </a:solidFill>
        </p:spPr>
        <p:txBody>
          <a:bodyPr wrap="square">
            <a:spAutoFit/>
            <a:extLst>
              <a:ext uri="{4A0BC546-FE56-4ADE-93B0-CB8AF2F6F144}">
                <wpsdc:textFrameExt xmlns:wpsdc="http://www.wps.cn/officeDocument/2022/drawingmlCustomData" xmlns="" type="text"/>
              </a:ext>
            </a:extLst>
          </a:bodyPr>
          <a:lstStyle/>
          <a:p>
            <a:pPr algn="ctr"/>
            <a:r>
              <a:rPr lang="zh-CN" altLang="en-US" sz="2400" b="1" dirty="0">
                <a:latin typeface="Arial" panose="020B0604020202020204" pitchFamily="34" charset="0"/>
                <a:ea typeface="微软雅黑" panose="020B0503020204020204" charset="-122"/>
              </a:rPr>
              <a:t>多尺度特征学习模块</a:t>
            </a:r>
            <a:endParaRPr lang="en-US" altLang="zh-CN" sz="2400" b="1" dirty="0">
              <a:latin typeface="Arial" panose="020B0604020202020204" pitchFamily="34" charset="0"/>
              <a:ea typeface="微软雅黑" panose="020B0503020204020204" charset="-122"/>
            </a:endParaRPr>
          </a:p>
        </p:txBody>
      </p:sp>
      <p:sp>
        <p:nvSpPr>
          <p:cNvPr id="58" name="文本框 57">
            <a:extLst>
              <a:ext uri="{FF2B5EF4-FFF2-40B4-BE49-F238E27FC236}">
                <a16:creationId xmlns:a16="http://schemas.microsoft.com/office/drawing/2014/main" id="{33568BAC-9AAB-4EAD-8520-5E3DB8811DAA}"/>
              </a:ext>
            </a:extLst>
          </p:cNvPr>
          <p:cNvSpPr txBox="1"/>
          <p:nvPr/>
        </p:nvSpPr>
        <p:spPr>
          <a:xfrm>
            <a:off x="313227" y="591234"/>
            <a:ext cx="2179262" cy="461665"/>
          </a:xfrm>
          <a:prstGeom prst="rect">
            <a:avLst/>
          </a:prstGeom>
          <a:solidFill>
            <a:schemeClr val="bg1"/>
          </a:solidFill>
        </p:spPr>
        <p:txBody>
          <a:bodyPr wrap="square">
            <a:spAutoFit/>
            <a:extLst>
              <a:ext uri="{4A0BC546-FE56-4ADE-93B0-CB8AF2F6F144}">
                <wpsdc:textFrameExt xmlns:wpsdc="http://www.wps.cn/officeDocument/2022/drawingmlCustomData" xmlns="" type="text"/>
              </a:ext>
            </a:extLst>
          </a:bodyPr>
          <a:lstStyle/>
          <a:p>
            <a:pPr algn="ctr"/>
            <a:r>
              <a:rPr lang="zh-CN" altLang="en-US" sz="2400" b="1" dirty="0">
                <a:latin typeface="Arial" panose="020B0604020202020204" pitchFamily="34" charset="0"/>
                <a:ea typeface="微软雅黑" panose="020B0503020204020204" charset="-122"/>
              </a:rPr>
              <a:t>异常预测模块</a:t>
            </a:r>
            <a:endParaRPr lang="en-US" altLang="zh-CN" sz="2400" b="1" dirty="0">
              <a:latin typeface="Arial" panose="020B0604020202020204" pitchFamily="34" charset="0"/>
              <a:ea typeface="微软雅黑" panose="020B0503020204020204" charset="-122"/>
            </a:endParaRPr>
          </a:p>
        </p:txBody>
      </p:sp>
      <p:sp>
        <p:nvSpPr>
          <p:cNvPr id="59" name="文本框 58">
            <a:extLst>
              <a:ext uri="{FF2B5EF4-FFF2-40B4-BE49-F238E27FC236}">
                <a16:creationId xmlns:a16="http://schemas.microsoft.com/office/drawing/2014/main" id="{9FF7AEE1-8034-412E-8FD5-02FDEF595F28}"/>
              </a:ext>
            </a:extLst>
          </p:cNvPr>
          <p:cNvSpPr txBox="1"/>
          <p:nvPr/>
        </p:nvSpPr>
        <p:spPr>
          <a:xfrm>
            <a:off x="4892810" y="2054782"/>
            <a:ext cx="2552065" cy="400110"/>
          </a:xfrm>
          <a:prstGeom prst="rect">
            <a:avLst/>
          </a:prstGeom>
          <a:solidFill>
            <a:srgbClr val="00B050"/>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sym typeface="+mn-ea"/>
              </a:rPr>
              <a:t>解码器</a:t>
            </a:r>
            <a:endParaRPr lang="en-US" altLang="zh-CN" sz="2000" dirty="0">
              <a:latin typeface="Arial" panose="020B0604020202020204" pitchFamily="34" charset="0"/>
              <a:ea typeface="微软雅黑" panose="020B0503020204020204" charset="-122"/>
            </a:endParaRPr>
          </a:p>
        </p:txBody>
      </p:sp>
      <p:pic>
        <p:nvPicPr>
          <p:cNvPr id="79" name="图形 78">
            <a:extLst>
              <a:ext uri="{FF2B5EF4-FFF2-40B4-BE49-F238E27FC236}">
                <a16:creationId xmlns:a16="http://schemas.microsoft.com/office/drawing/2014/main" id="{325E026D-9627-4276-8011-962311D7963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90402" y="2400172"/>
            <a:ext cx="3626893" cy="1333926"/>
          </a:xfrm>
          <a:prstGeom prst="rect">
            <a:avLst/>
          </a:prstGeom>
        </p:spPr>
      </p:pic>
    </p:spTree>
    <p:extLst>
      <p:ext uri="{BB962C8B-B14F-4D97-AF65-F5344CB8AC3E}">
        <p14:creationId xmlns:p14="http://schemas.microsoft.com/office/powerpoint/2010/main" val="23791458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4">
            <a:extLst>
              <a:ext uri="{FF2B5EF4-FFF2-40B4-BE49-F238E27FC236}">
                <a16:creationId xmlns:a16="http://schemas.microsoft.com/office/drawing/2014/main" id="{F3747EB3-3521-44B9-BD80-41CC40709E0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5079" y="327251"/>
            <a:ext cx="10208985" cy="5939077"/>
          </a:xfrm>
          <a:prstGeom prst="rect">
            <a:avLst/>
          </a:prstGeom>
        </p:spPr>
      </p:pic>
    </p:spTree>
    <p:extLst>
      <p:ext uri="{BB962C8B-B14F-4D97-AF65-F5344CB8AC3E}">
        <p14:creationId xmlns:p14="http://schemas.microsoft.com/office/powerpoint/2010/main" val="35514695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7CAA2FD-660A-4A89-B845-24C820D860B3}"/>
              </a:ext>
            </a:extLst>
          </p:cNvPr>
          <p:cNvSpPr/>
          <p:nvPr/>
        </p:nvSpPr>
        <p:spPr>
          <a:xfrm>
            <a:off x="2061881" y="2626659"/>
            <a:ext cx="5504329" cy="201705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34796C6F-DC1A-47A9-96C8-6BE27690436A}"/>
              </a:ext>
            </a:extLst>
          </p:cNvPr>
          <p:cNvSpPr/>
          <p:nvPr/>
        </p:nvSpPr>
        <p:spPr>
          <a:xfrm>
            <a:off x="2940423" y="2967318"/>
            <a:ext cx="1775011" cy="1326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多头注意力</a:t>
            </a:r>
          </a:p>
        </p:txBody>
      </p:sp>
      <p:sp>
        <p:nvSpPr>
          <p:cNvPr id="7" name="矩形 6">
            <a:extLst>
              <a:ext uri="{FF2B5EF4-FFF2-40B4-BE49-F238E27FC236}">
                <a16:creationId xmlns:a16="http://schemas.microsoft.com/office/drawing/2014/main" id="{0FBF40BC-BDF8-499E-8FDD-00E285751C5F}"/>
              </a:ext>
            </a:extLst>
          </p:cNvPr>
          <p:cNvSpPr/>
          <p:nvPr/>
        </p:nvSpPr>
        <p:spPr>
          <a:xfrm>
            <a:off x="5486402" y="2967318"/>
            <a:ext cx="1479174" cy="1326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前馈神经网络</a:t>
            </a:r>
          </a:p>
        </p:txBody>
      </p:sp>
      <p:cxnSp>
        <p:nvCxnSpPr>
          <p:cNvPr id="9" name="直接箭头连接符 8">
            <a:extLst>
              <a:ext uri="{FF2B5EF4-FFF2-40B4-BE49-F238E27FC236}">
                <a16:creationId xmlns:a16="http://schemas.microsoft.com/office/drawing/2014/main" id="{FB581B90-260C-4DD1-98F8-51C6C4474B9E}"/>
              </a:ext>
            </a:extLst>
          </p:cNvPr>
          <p:cNvCxnSpPr>
            <a:cxnSpLocks/>
            <a:stCxn id="5" idx="1"/>
            <a:endCxn id="6" idx="1"/>
          </p:cNvCxnSpPr>
          <p:nvPr/>
        </p:nvCxnSpPr>
        <p:spPr>
          <a:xfrm flipV="1">
            <a:off x="2061881" y="3630706"/>
            <a:ext cx="878542" cy="44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连接符: 肘形 16">
            <a:extLst>
              <a:ext uri="{FF2B5EF4-FFF2-40B4-BE49-F238E27FC236}">
                <a16:creationId xmlns:a16="http://schemas.microsoft.com/office/drawing/2014/main" id="{8E849888-AC0D-461C-986C-8748F14E4AF4}"/>
              </a:ext>
            </a:extLst>
          </p:cNvPr>
          <p:cNvCxnSpPr/>
          <p:nvPr/>
        </p:nvCxnSpPr>
        <p:spPr>
          <a:xfrm flipV="1">
            <a:off x="2474259" y="3316941"/>
            <a:ext cx="466164" cy="313765"/>
          </a:xfrm>
          <a:prstGeom prst="bentConnector3">
            <a:avLst>
              <a:gd name="adj1" fmla="val -384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连接符: 肘形 19">
            <a:extLst>
              <a:ext uri="{FF2B5EF4-FFF2-40B4-BE49-F238E27FC236}">
                <a16:creationId xmlns:a16="http://schemas.microsoft.com/office/drawing/2014/main" id="{B1A20757-3DE1-41E4-ADAF-88F9C87D2805}"/>
              </a:ext>
            </a:extLst>
          </p:cNvPr>
          <p:cNvCxnSpPr/>
          <p:nvPr/>
        </p:nvCxnSpPr>
        <p:spPr>
          <a:xfrm>
            <a:off x="2474259" y="3630706"/>
            <a:ext cx="466164" cy="313765"/>
          </a:xfrm>
          <a:prstGeom prst="bentConnector3">
            <a:avLst>
              <a:gd name="adj1" fmla="val -384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FE3F883F-7D7E-4015-AC3D-BB661D662B95}"/>
              </a:ext>
            </a:extLst>
          </p:cNvPr>
          <p:cNvCxnSpPr>
            <a:stCxn id="6" idx="3"/>
            <a:endCxn id="7" idx="1"/>
          </p:cNvCxnSpPr>
          <p:nvPr/>
        </p:nvCxnSpPr>
        <p:spPr>
          <a:xfrm>
            <a:off x="4715434" y="3630706"/>
            <a:ext cx="77096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418FB82A-B443-4515-AF36-C2A64CB31E77}"/>
              </a:ext>
            </a:extLst>
          </p:cNvPr>
          <p:cNvCxnSpPr>
            <a:cxnSpLocks/>
            <a:stCxn id="7" idx="3"/>
            <a:endCxn id="5" idx="3"/>
          </p:cNvCxnSpPr>
          <p:nvPr/>
        </p:nvCxnSpPr>
        <p:spPr>
          <a:xfrm>
            <a:off x="6965576" y="3630706"/>
            <a:ext cx="600634" cy="44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D2D84A9E-1A28-4E06-907F-980EF7BC2CC3}"/>
              </a:ext>
            </a:extLst>
          </p:cNvPr>
          <p:cNvSpPr txBox="1"/>
          <p:nvPr/>
        </p:nvSpPr>
        <p:spPr>
          <a:xfrm>
            <a:off x="2501152" y="2997805"/>
            <a:ext cx="466164" cy="369332"/>
          </a:xfrm>
          <a:prstGeom prst="rect">
            <a:avLst/>
          </a:prstGeom>
          <a:noFill/>
        </p:spPr>
        <p:txBody>
          <a:bodyPr wrap="square" rtlCol="0">
            <a:spAutoFit/>
          </a:bodyPr>
          <a:lstStyle/>
          <a:p>
            <a:pPr algn="ctr"/>
            <a:r>
              <a:rPr lang="en-US" altLang="zh-CN" b="1" dirty="0">
                <a:latin typeface="+mn-ea"/>
                <a:cs typeface="Times New Roman" panose="02020603050405020304" pitchFamily="18" charset="0"/>
              </a:rPr>
              <a:t>K</a:t>
            </a:r>
            <a:endParaRPr lang="zh-CN" altLang="en-US" b="1" dirty="0">
              <a:latin typeface="+mn-ea"/>
              <a:cs typeface="Times New Roman" panose="02020603050405020304" pitchFamily="18" charset="0"/>
            </a:endParaRPr>
          </a:p>
        </p:txBody>
      </p:sp>
      <p:sp>
        <p:nvSpPr>
          <p:cNvPr id="43" name="文本框 42">
            <a:extLst>
              <a:ext uri="{FF2B5EF4-FFF2-40B4-BE49-F238E27FC236}">
                <a16:creationId xmlns:a16="http://schemas.microsoft.com/office/drawing/2014/main" id="{AED0D36F-D6B3-4226-B020-DD6B3D5DA6E4}"/>
              </a:ext>
            </a:extLst>
          </p:cNvPr>
          <p:cNvSpPr txBox="1"/>
          <p:nvPr/>
        </p:nvSpPr>
        <p:spPr>
          <a:xfrm>
            <a:off x="2501152" y="3311126"/>
            <a:ext cx="466164" cy="369332"/>
          </a:xfrm>
          <a:prstGeom prst="rect">
            <a:avLst/>
          </a:prstGeom>
          <a:noFill/>
        </p:spPr>
        <p:txBody>
          <a:bodyPr wrap="square" rtlCol="0">
            <a:spAutoFit/>
          </a:bodyPr>
          <a:lstStyle/>
          <a:p>
            <a:pPr algn="ctr"/>
            <a:r>
              <a:rPr lang="en-US" altLang="zh-CN" b="1" dirty="0">
                <a:latin typeface="+mn-ea"/>
                <a:cs typeface="Times New Roman" panose="02020603050405020304" pitchFamily="18" charset="0"/>
              </a:rPr>
              <a:t>Q</a:t>
            </a:r>
            <a:endParaRPr lang="zh-CN" altLang="en-US" b="1" dirty="0">
              <a:latin typeface="+mn-ea"/>
              <a:cs typeface="Times New Roman" panose="02020603050405020304" pitchFamily="18" charset="0"/>
            </a:endParaRPr>
          </a:p>
        </p:txBody>
      </p:sp>
      <p:sp>
        <p:nvSpPr>
          <p:cNvPr id="44" name="文本框 43">
            <a:extLst>
              <a:ext uri="{FF2B5EF4-FFF2-40B4-BE49-F238E27FC236}">
                <a16:creationId xmlns:a16="http://schemas.microsoft.com/office/drawing/2014/main" id="{C64C48ED-BEDA-40BC-9F58-B5CBD4FF8C6C}"/>
              </a:ext>
            </a:extLst>
          </p:cNvPr>
          <p:cNvSpPr txBox="1"/>
          <p:nvPr/>
        </p:nvSpPr>
        <p:spPr>
          <a:xfrm>
            <a:off x="2501152" y="3624447"/>
            <a:ext cx="466164" cy="369332"/>
          </a:xfrm>
          <a:prstGeom prst="rect">
            <a:avLst/>
          </a:prstGeom>
          <a:noFill/>
        </p:spPr>
        <p:txBody>
          <a:bodyPr wrap="square" rtlCol="0">
            <a:spAutoFit/>
          </a:bodyPr>
          <a:lstStyle/>
          <a:p>
            <a:pPr algn="ctr"/>
            <a:r>
              <a:rPr lang="en-US" altLang="zh-CN" b="1" dirty="0">
                <a:latin typeface="+mn-ea"/>
                <a:cs typeface="Times New Roman" panose="02020603050405020304" pitchFamily="18" charset="0"/>
              </a:rPr>
              <a:t>V</a:t>
            </a:r>
            <a:endParaRPr lang="zh-CN" altLang="en-US" b="1" dirty="0">
              <a:latin typeface="+mn-ea"/>
              <a:cs typeface="Times New Roman" panose="02020603050405020304" pitchFamily="18" charset="0"/>
            </a:endParaRPr>
          </a:p>
        </p:txBody>
      </p:sp>
      <p:cxnSp>
        <p:nvCxnSpPr>
          <p:cNvPr id="48" name="直接连接符 47">
            <a:extLst>
              <a:ext uri="{FF2B5EF4-FFF2-40B4-BE49-F238E27FC236}">
                <a16:creationId xmlns:a16="http://schemas.microsoft.com/office/drawing/2014/main" id="{7313D768-A25D-4D0B-9B17-F27AC9E6A47D}"/>
              </a:ext>
            </a:extLst>
          </p:cNvPr>
          <p:cNvCxnSpPr>
            <a:cxnSpLocks/>
          </p:cNvCxnSpPr>
          <p:nvPr/>
        </p:nvCxnSpPr>
        <p:spPr>
          <a:xfrm flipV="1">
            <a:off x="2223247" y="2819281"/>
            <a:ext cx="0" cy="80516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连接符: 肘形 49">
            <a:extLst>
              <a:ext uri="{FF2B5EF4-FFF2-40B4-BE49-F238E27FC236}">
                <a16:creationId xmlns:a16="http://schemas.microsoft.com/office/drawing/2014/main" id="{56ED3425-A23A-4D6D-8B4F-85BF9CB23FD1}"/>
              </a:ext>
            </a:extLst>
          </p:cNvPr>
          <p:cNvCxnSpPr>
            <a:cxnSpLocks/>
          </p:cNvCxnSpPr>
          <p:nvPr/>
        </p:nvCxnSpPr>
        <p:spPr>
          <a:xfrm>
            <a:off x="2223247" y="2819281"/>
            <a:ext cx="2716305" cy="829314"/>
          </a:xfrm>
          <a:prstGeom prst="bentConnector3">
            <a:avLst>
              <a:gd name="adj1" fmla="val 99835"/>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CFEDFBB-91D6-4648-9DB9-A40EF3441190}"/>
              </a:ext>
            </a:extLst>
          </p:cNvPr>
          <p:cNvCxnSpPr/>
          <p:nvPr/>
        </p:nvCxnSpPr>
        <p:spPr>
          <a:xfrm flipV="1">
            <a:off x="5253318" y="2819281"/>
            <a:ext cx="0" cy="80516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0" name="连接符: 肘形 59">
            <a:extLst>
              <a:ext uri="{FF2B5EF4-FFF2-40B4-BE49-F238E27FC236}">
                <a16:creationId xmlns:a16="http://schemas.microsoft.com/office/drawing/2014/main" id="{BE2047C9-1306-4E50-B5E0-F07A85A1C90C}"/>
              </a:ext>
            </a:extLst>
          </p:cNvPr>
          <p:cNvCxnSpPr/>
          <p:nvPr/>
        </p:nvCxnSpPr>
        <p:spPr>
          <a:xfrm>
            <a:off x="5253318" y="2819281"/>
            <a:ext cx="2012575" cy="805166"/>
          </a:xfrm>
          <a:prstGeom prst="bentConnector3">
            <a:avLst>
              <a:gd name="adj1" fmla="val 99889"/>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63" name="图形 62">
            <a:extLst>
              <a:ext uri="{FF2B5EF4-FFF2-40B4-BE49-F238E27FC236}">
                <a16:creationId xmlns:a16="http://schemas.microsoft.com/office/drawing/2014/main" id="{0E32D7F4-170D-485B-BD31-9DF17E370D2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89060" y="333100"/>
            <a:ext cx="4769222" cy="1754059"/>
          </a:xfrm>
          <a:prstGeom prst="rect">
            <a:avLst/>
          </a:prstGeom>
        </p:spPr>
      </p:pic>
    </p:spTree>
    <p:extLst>
      <p:ext uri="{BB962C8B-B14F-4D97-AF65-F5344CB8AC3E}">
        <p14:creationId xmlns:p14="http://schemas.microsoft.com/office/powerpoint/2010/main" val="10296027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255078" y="433705"/>
            <a:ext cx="2453640" cy="1150620"/>
          </a:xfrm>
          <a:prstGeom prst="rect">
            <a:avLst/>
          </a:prstGeom>
        </p:spPr>
      </p:pic>
      <p:pic>
        <p:nvPicPr>
          <p:cNvPr id="4" name="图片 3"/>
          <p:cNvPicPr>
            <a:picLocks noChangeAspect="1"/>
          </p:cNvPicPr>
          <p:nvPr/>
        </p:nvPicPr>
        <p:blipFill>
          <a:blip r:embed="rId3"/>
          <a:stretch>
            <a:fillRect/>
          </a:stretch>
        </p:blipFill>
        <p:spPr>
          <a:xfrm>
            <a:off x="288290" y="2800350"/>
            <a:ext cx="3028950" cy="419100"/>
          </a:xfrm>
          <a:prstGeom prst="rect">
            <a:avLst/>
          </a:prstGeom>
        </p:spPr>
      </p:pic>
      <p:pic>
        <p:nvPicPr>
          <p:cNvPr id="5" name="图片 4"/>
          <p:cNvPicPr>
            <a:picLocks noChangeAspect="1"/>
          </p:cNvPicPr>
          <p:nvPr/>
        </p:nvPicPr>
        <p:blipFill>
          <a:blip r:embed="rId4"/>
          <a:stretch>
            <a:fillRect/>
          </a:stretch>
        </p:blipFill>
        <p:spPr>
          <a:xfrm>
            <a:off x="537845" y="4500880"/>
            <a:ext cx="2529840" cy="769620"/>
          </a:xfrm>
          <a:prstGeom prst="rect">
            <a:avLst/>
          </a:prstGeom>
        </p:spPr>
      </p:pic>
      <p:pic>
        <p:nvPicPr>
          <p:cNvPr id="7" name="图片 6"/>
          <p:cNvPicPr>
            <a:picLocks noChangeAspect="1"/>
          </p:cNvPicPr>
          <p:nvPr/>
        </p:nvPicPr>
        <p:blipFill>
          <a:blip r:embed="rId5"/>
          <a:stretch>
            <a:fillRect/>
          </a:stretch>
        </p:blipFill>
        <p:spPr>
          <a:xfrm>
            <a:off x="4349750" y="1004570"/>
            <a:ext cx="7492365" cy="442785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异常检测研究</a:t>
            </a:r>
            <a:r>
              <a:rPr lang="zh-CN" altLang="en-US" sz="3200" b="1" dirty="0">
                <a:solidFill>
                  <a:schemeClr val="accent2"/>
                </a:solidFill>
                <a:latin typeface="微软雅黑" panose="020B0503020204020204" charset="-122"/>
                <a:ea typeface="微软雅黑" panose="020B0503020204020204" charset="-122"/>
                <a:cs typeface="Times New Roman" panose="02020603050405020304" pitchFamily="18" charset="0"/>
                <a:sym typeface="等线" panose="02010600030101010101" charset="-122"/>
              </a:rPr>
              <a:t>背景</a:t>
            </a:r>
            <a:endPar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endParaRP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611049" y="2136338"/>
            <a:ext cx="8969895" cy="2861310"/>
          </a:xfrm>
          <a:prstGeom prst="rect">
            <a:avLst/>
          </a:prstGeom>
          <a:noFill/>
        </p:spPr>
        <p:txBody>
          <a:bodyPr wrap="square">
            <a:spAutoFit/>
          </a:bodyPr>
          <a:lstStyle/>
          <a:p>
            <a:r>
              <a:rPr lang="zh-CN" altLang="en-US" dirty="0"/>
              <a:t>（</a:t>
            </a:r>
            <a:r>
              <a:rPr lang="en-US" altLang="zh-CN" dirty="0"/>
              <a:t>1</a:t>
            </a:r>
            <a:r>
              <a:rPr lang="zh-CN" altLang="en-US" dirty="0"/>
              <a:t>）目前多维时间序列异常检测方法主要侧重于对时间序列时间维度进行信息挖掘（</a:t>
            </a:r>
            <a:r>
              <a:rPr lang="en-US" altLang="zh-CN" dirty="0"/>
              <a:t>AE</a:t>
            </a:r>
            <a:r>
              <a:rPr lang="zh-CN" altLang="en-US" dirty="0"/>
              <a:t>、</a:t>
            </a:r>
            <a:r>
              <a:rPr lang="en-US" altLang="zh-CN" dirty="0"/>
              <a:t>GAN</a:t>
            </a:r>
            <a:r>
              <a:rPr lang="zh-CN" altLang="en-US" dirty="0"/>
              <a:t>、</a:t>
            </a:r>
            <a:r>
              <a:rPr lang="en-US" altLang="zh-CN" dirty="0"/>
              <a:t>RNN</a:t>
            </a:r>
            <a:r>
              <a:rPr lang="zh-CN" altLang="en-US" dirty="0"/>
              <a:t>、</a:t>
            </a:r>
            <a:r>
              <a:rPr lang="en-US" altLang="zh-CN" dirty="0"/>
              <a:t>LSTM</a:t>
            </a:r>
            <a:r>
              <a:rPr lang="zh-CN" altLang="en-US" dirty="0"/>
              <a:t>、</a:t>
            </a:r>
            <a:r>
              <a:rPr lang="en-US" altLang="zh-CN" dirty="0"/>
              <a:t> Transformer</a:t>
            </a:r>
            <a:r>
              <a:rPr lang="zh-CN" altLang="en-US" dirty="0"/>
              <a:t>等），</a:t>
            </a:r>
            <a:r>
              <a:rPr lang="zh-CN" altLang="en-US" dirty="0">
                <a:solidFill>
                  <a:srgbClr val="FF0000"/>
                </a:solidFill>
              </a:rPr>
              <a:t>忽略了维度之间的联系，缺少对时间序列空间维度的信息挖掘</a:t>
            </a:r>
            <a:endParaRPr lang="en-US" altLang="zh-CN" dirty="0">
              <a:solidFill>
                <a:srgbClr val="FF0000"/>
              </a:solidFill>
            </a:endParaRPr>
          </a:p>
          <a:p>
            <a:endParaRPr lang="en-US" altLang="zh-CN" dirty="0"/>
          </a:p>
          <a:p>
            <a:r>
              <a:rPr lang="zh-CN" altLang="en-US" dirty="0"/>
              <a:t>（</a:t>
            </a:r>
            <a:r>
              <a:rPr lang="en-US" altLang="zh-CN" dirty="0"/>
              <a:t>2</a:t>
            </a:r>
            <a:r>
              <a:rPr lang="zh-CN" altLang="en-US" dirty="0"/>
              <a:t>）传统的</a:t>
            </a:r>
            <a:r>
              <a:rPr lang="en-US" altLang="zh-CN" dirty="0"/>
              <a:t>Transformer</a:t>
            </a:r>
            <a:r>
              <a:rPr lang="zh-CN" altLang="en-US" dirty="0"/>
              <a:t>模型能够有效处理长时间序列问题，但</a:t>
            </a:r>
            <a:r>
              <a:rPr lang="zh-CN" altLang="en-US" dirty="0">
                <a:solidFill>
                  <a:srgbClr val="FF0000"/>
                </a:solidFill>
              </a:rPr>
              <a:t>存在计算时间复杂度高、无法有效提取局部数据信息、无法学习不同维度的特定序列模式等问题</a:t>
            </a:r>
            <a:endParaRPr lang="en-US" altLang="zh-CN" dirty="0">
              <a:solidFill>
                <a:srgbClr val="FF0000"/>
              </a:solidFill>
            </a:endParaRPr>
          </a:p>
          <a:p>
            <a:endParaRPr lang="en-US" altLang="zh-CN" dirty="0"/>
          </a:p>
          <a:p>
            <a:r>
              <a:rPr lang="zh-CN" altLang="en-US" dirty="0"/>
              <a:t>（</a:t>
            </a:r>
            <a:r>
              <a:rPr lang="en-US" altLang="zh-CN" dirty="0"/>
              <a:t>3</a:t>
            </a:r>
            <a:r>
              <a:rPr lang="zh-CN" altLang="en-US" dirty="0"/>
              <a:t>）传统的图神经网络</a:t>
            </a:r>
            <a:r>
              <a:rPr lang="zh-CN" altLang="en-US" dirty="0">
                <a:sym typeface="+mn-ea"/>
              </a:rPr>
              <a:t>需要</a:t>
            </a:r>
            <a:r>
              <a:rPr lang="zh-CN" altLang="en-US" dirty="0">
                <a:solidFill>
                  <a:srgbClr val="FF0000"/>
                </a:solidFill>
                <a:sym typeface="+mn-ea"/>
              </a:rPr>
              <a:t>输入预先定义的图结构进行学习，而在实际工作中节点之间的结构往往是未知的；</a:t>
            </a:r>
            <a:r>
              <a:rPr lang="zh-CN" altLang="en-US" dirty="0">
                <a:solidFill>
                  <a:schemeClr val="tx1"/>
                </a:solidFill>
                <a:sym typeface="+mn-ea"/>
              </a:rPr>
              <a:t>另外</a:t>
            </a:r>
            <a:r>
              <a:rPr lang="zh-CN" altLang="en-US" dirty="0">
                <a:solidFill>
                  <a:srgbClr val="FF0000"/>
                </a:solidFill>
                <a:sym typeface="+mn-ea"/>
              </a:rPr>
              <a:t>对所有节点使用相同的模型参数，</a:t>
            </a:r>
            <a:r>
              <a:rPr lang="zh-CN" altLang="en-US" dirty="0">
                <a:solidFill>
                  <a:srgbClr val="FF0000"/>
                </a:solidFill>
              </a:rPr>
              <a:t>忽略了不同的节点可能具有不同的行为特征</a:t>
            </a:r>
            <a:r>
              <a:rPr lang="zh-CN" altLang="en-US" dirty="0"/>
              <a:t>，无法充分捕捉每个节点的独特行为模式</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9E52B63-0901-4F8D-9564-9525871E97DC}"/>
              </a:ext>
            </a:extLst>
          </p:cNvPr>
          <p:cNvPicPr>
            <a:picLocks noChangeAspect="1"/>
          </p:cNvPicPr>
          <p:nvPr/>
        </p:nvPicPr>
        <p:blipFill>
          <a:blip r:embed="rId2"/>
          <a:stretch>
            <a:fillRect/>
          </a:stretch>
        </p:blipFill>
        <p:spPr>
          <a:xfrm>
            <a:off x="3827929" y="250931"/>
            <a:ext cx="6069106" cy="2895892"/>
          </a:xfrm>
          <a:prstGeom prst="rect">
            <a:avLst/>
          </a:prstGeom>
        </p:spPr>
      </p:pic>
      <p:pic>
        <p:nvPicPr>
          <p:cNvPr id="5" name="图片 4">
            <a:extLst>
              <a:ext uri="{FF2B5EF4-FFF2-40B4-BE49-F238E27FC236}">
                <a16:creationId xmlns:a16="http://schemas.microsoft.com/office/drawing/2014/main" id="{2435FA68-1B34-43E0-8D95-AFD10BF53E19}"/>
              </a:ext>
            </a:extLst>
          </p:cNvPr>
          <p:cNvPicPr>
            <a:picLocks noChangeAspect="1"/>
          </p:cNvPicPr>
          <p:nvPr/>
        </p:nvPicPr>
        <p:blipFill>
          <a:blip r:embed="rId3"/>
          <a:stretch>
            <a:fillRect/>
          </a:stretch>
        </p:blipFill>
        <p:spPr>
          <a:xfrm>
            <a:off x="1422148" y="3639460"/>
            <a:ext cx="7390157" cy="2091941"/>
          </a:xfrm>
          <a:prstGeom prst="rect">
            <a:avLst/>
          </a:prstGeom>
        </p:spPr>
      </p:pic>
    </p:spTree>
    <p:extLst>
      <p:ext uri="{BB962C8B-B14F-4D97-AF65-F5344CB8AC3E}">
        <p14:creationId xmlns:p14="http://schemas.microsoft.com/office/powerpoint/2010/main" val="270717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异常检测主要研究点</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642690" y="1859339"/>
            <a:ext cx="8906613" cy="3415030"/>
          </a:xfrm>
          <a:prstGeom prst="rect">
            <a:avLst/>
          </a:prstGeom>
          <a:noFill/>
        </p:spPr>
        <p:txBody>
          <a:bodyPr wrap="square">
            <a:spAutoFit/>
          </a:bodyPr>
          <a:lstStyle/>
          <a:p>
            <a:r>
              <a:rPr lang="zh-CN" altLang="en-US" dirty="0"/>
              <a:t>（</a:t>
            </a:r>
            <a:r>
              <a:rPr lang="en-US" altLang="zh-CN" dirty="0"/>
              <a:t>1</a:t>
            </a:r>
            <a:r>
              <a:rPr lang="zh-CN" altLang="en-US" dirty="0"/>
              <a:t>）基于改进的</a:t>
            </a:r>
            <a:r>
              <a:rPr lang="en-US" altLang="zh-CN" dirty="0"/>
              <a:t>Transformer</a:t>
            </a:r>
            <a:r>
              <a:rPr lang="zh-CN" altLang="en-US" dirty="0"/>
              <a:t>模型和图神经网络分别从多维时间序列的时间和空间两个维度进行信息挖掘</a:t>
            </a:r>
            <a:endParaRPr lang="en-US" altLang="zh-CN" dirty="0"/>
          </a:p>
          <a:p>
            <a:endParaRPr lang="en-US" altLang="zh-CN" dirty="0"/>
          </a:p>
          <a:p>
            <a:r>
              <a:rPr lang="zh-CN" altLang="en-US" dirty="0"/>
              <a:t>（</a:t>
            </a:r>
            <a:r>
              <a:rPr lang="en-US" altLang="zh-CN" dirty="0"/>
              <a:t>2</a:t>
            </a:r>
            <a:r>
              <a:rPr lang="zh-CN" altLang="en-US" dirty="0"/>
              <a:t>）利用图嵌入向量和图神经网络学习不同维度之间的图连接结构，通过图注意力网络学习不同维度之间的图连接注意力特征，进而从多维时间序列的空间维度进行特征提取</a:t>
            </a:r>
            <a:endParaRPr lang="en-US" altLang="zh-CN" dirty="0"/>
          </a:p>
          <a:p>
            <a:endParaRPr lang="en-US" altLang="zh-CN" dirty="0"/>
          </a:p>
          <a:p>
            <a:r>
              <a:rPr lang="zh-CN" altLang="en-US" dirty="0"/>
              <a:t>（</a:t>
            </a:r>
            <a:r>
              <a:rPr lang="en-US" altLang="zh-CN" dirty="0"/>
              <a:t>3</a:t>
            </a:r>
            <a:r>
              <a:rPr lang="zh-CN" altLang="en-US" dirty="0"/>
              <a:t>）对多维时间序列进行维度独立划分，对每个维度数据单独进行子序列划分，使用</a:t>
            </a:r>
            <a:r>
              <a:rPr lang="en-US" altLang="zh-CN" dirty="0"/>
              <a:t>Time2Vec</a:t>
            </a:r>
            <a:r>
              <a:rPr lang="zh-CN" altLang="en-US" dirty="0"/>
              <a:t>方法进行时序编码，替代</a:t>
            </a:r>
            <a:r>
              <a:rPr lang="en-US" altLang="zh-CN" dirty="0"/>
              <a:t>Transformer</a:t>
            </a:r>
            <a:r>
              <a:rPr lang="zh-CN" altLang="en-US" dirty="0"/>
              <a:t>中的位置编码，将生成的嵌入向量输入到</a:t>
            </a:r>
            <a:r>
              <a:rPr lang="en-US" altLang="zh-CN" dirty="0"/>
              <a:t>Transformer</a:t>
            </a:r>
            <a:r>
              <a:rPr lang="zh-CN" altLang="en-US" dirty="0"/>
              <a:t>模型中进行多维时间序列的时间维度的特征提取</a:t>
            </a:r>
            <a:endParaRPr lang="en-US" altLang="zh-CN" dirty="0"/>
          </a:p>
          <a:p>
            <a:endParaRPr lang="en-US" altLang="zh-CN" dirty="0"/>
          </a:p>
          <a:p>
            <a:r>
              <a:rPr lang="zh-CN" altLang="en-US" dirty="0"/>
              <a:t>（</a:t>
            </a:r>
            <a:r>
              <a:rPr lang="en-US" altLang="zh-CN" dirty="0"/>
              <a:t>4</a:t>
            </a:r>
            <a:r>
              <a:rPr lang="zh-CN" altLang="en-US" dirty="0"/>
              <a:t>）拼接学习到的空间特征和时间特征，输入到全连接层中进行异常检测</a:t>
            </a:r>
            <a:endParaRPr lang="en-US" altLang="zh-CN"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异常检测模型框架</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pic>
        <p:nvPicPr>
          <p:cNvPr id="3" name="图片 2">
            <a:extLst>
              <a:ext uri="{FF2B5EF4-FFF2-40B4-BE49-F238E27FC236}">
                <a16:creationId xmlns:a16="http://schemas.microsoft.com/office/drawing/2014/main" id="{CFAB4347-9D1A-4C25-9ED1-799834D250DF}"/>
              </a:ext>
            </a:extLst>
          </p:cNvPr>
          <p:cNvPicPr>
            <a:picLocks noChangeAspect="1"/>
          </p:cNvPicPr>
          <p:nvPr/>
        </p:nvPicPr>
        <p:blipFill>
          <a:blip r:embed="rId4"/>
          <a:stretch>
            <a:fillRect/>
          </a:stretch>
        </p:blipFill>
        <p:spPr>
          <a:xfrm>
            <a:off x="621437" y="1575239"/>
            <a:ext cx="10528917" cy="4534809"/>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3200" b="1" dirty="0">
                <a:solidFill>
                  <a:schemeClr val="accent2"/>
                </a:solidFill>
                <a:latin typeface="微软雅黑" panose="020B0503020204020204" charset="-122"/>
                <a:ea typeface="微软雅黑" panose="020B0503020204020204" charset="-122"/>
                <a:cs typeface="Times New Roman" panose="02020603050405020304" pitchFamily="18" charset="0"/>
                <a:sym typeface="等线" panose="02010600030101010101" charset="-122"/>
              </a:rPr>
              <a:t>时间维度信息挖掘</a:t>
            </a:r>
            <a:endPar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endParaRP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189119" y="1536292"/>
            <a:ext cx="9813755" cy="4247317"/>
          </a:xfrm>
          <a:prstGeom prst="rect">
            <a:avLst/>
          </a:prstGeom>
          <a:noFill/>
        </p:spPr>
        <p:txBody>
          <a:bodyPr wrap="square">
            <a:spAutoFit/>
          </a:bodyPr>
          <a:lstStyle/>
          <a:p>
            <a:r>
              <a:rPr lang="zh-CN" altLang="en-US" dirty="0"/>
              <a:t>（</a:t>
            </a:r>
            <a:r>
              <a:rPr lang="en-US" altLang="zh-CN" dirty="0"/>
              <a:t>1</a:t>
            </a:r>
            <a:r>
              <a:rPr lang="zh-CN" altLang="en-US" dirty="0"/>
              <a:t>）</a:t>
            </a:r>
            <a:r>
              <a:rPr lang="en-US" altLang="zh-CN" dirty="0"/>
              <a:t>Transformer</a:t>
            </a:r>
            <a:r>
              <a:rPr lang="zh-CN" altLang="en-US" dirty="0"/>
              <a:t>在处理多维时间序列时，通过权重共享来进行多维度混合模式学习，但是时间序列的不同维度可能表现出不同的变化模式，如果进行混合模式学习，就无法捕捉到每个维度的独特模式，</a:t>
            </a:r>
            <a:r>
              <a:rPr lang="zh-CN" altLang="en-US" dirty="0">
                <a:solidFill>
                  <a:srgbClr val="FF0000"/>
                </a:solidFill>
              </a:rPr>
              <a:t>在</a:t>
            </a:r>
            <a:r>
              <a:rPr lang="en-US" altLang="zh-CN" dirty="0">
                <a:solidFill>
                  <a:srgbClr val="FF0000"/>
                </a:solidFill>
              </a:rPr>
              <a:t>Transformer</a:t>
            </a:r>
            <a:r>
              <a:rPr lang="zh-CN" altLang="en-US" dirty="0">
                <a:solidFill>
                  <a:srgbClr val="FF0000"/>
                </a:solidFill>
              </a:rPr>
              <a:t>中对不同维度数据分别进行处理，最后整合每个维度的处理结果</a:t>
            </a:r>
            <a:endParaRPr lang="en-US" altLang="zh-CN" dirty="0">
              <a:solidFill>
                <a:srgbClr val="FF0000"/>
              </a:solidFill>
            </a:endParaRPr>
          </a:p>
          <a:p>
            <a:endParaRPr lang="en-US" altLang="zh-CN" dirty="0">
              <a:solidFill>
                <a:srgbClr val="FF0000"/>
              </a:solidFill>
            </a:endParaRPr>
          </a:p>
          <a:p>
            <a:r>
              <a:rPr lang="zh-CN" altLang="en-US" dirty="0"/>
              <a:t>（</a:t>
            </a:r>
            <a:r>
              <a:rPr lang="en-US" altLang="zh-CN" dirty="0"/>
              <a:t>2</a:t>
            </a:r>
            <a:r>
              <a:rPr lang="zh-CN" altLang="en-US" dirty="0"/>
              <a:t>）</a:t>
            </a:r>
            <a:r>
              <a:rPr lang="en-US" altLang="zh-CN" dirty="0"/>
              <a:t>Transformer</a:t>
            </a:r>
            <a:r>
              <a:rPr lang="zh-CN" altLang="en-US" dirty="0"/>
              <a:t>模型将序列中的单个数据点作为</a:t>
            </a:r>
            <a:r>
              <a:rPr lang="en-US" altLang="zh-CN" dirty="0"/>
              <a:t>Token</a:t>
            </a:r>
            <a:r>
              <a:rPr lang="zh-CN" altLang="en-US" dirty="0"/>
              <a:t>进行信息提取，可以有效提取长时间序列的数据特征，但是时间序列中的单个数据点并不像文本中的单词具有一定的语义信息，需要和相邻的数据点进行整体信息提取，并且将每个数据点作为</a:t>
            </a:r>
            <a:r>
              <a:rPr lang="en-US" altLang="zh-CN" dirty="0"/>
              <a:t>Token</a:t>
            </a:r>
            <a:r>
              <a:rPr lang="zh-CN" altLang="en-US" dirty="0"/>
              <a:t>进行处理会导致较大的时间复杂度（</a:t>
            </a:r>
            <a:r>
              <a:rPr lang="en-US" altLang="zh-CN" dirty="0"/>
              <a:t>O(n</a:t>
            </a:r>
            <a:r>
              <a:rPr lang="en-US" altLang="zh-CN" baseline="30000" dirty="0"/>
              <a:t>2</a:t>
            </a:r>
            <a:r>
              <a:rPr lang="en-US" altLang="zh-CN" dirty="0"/>
              <a:t>)</a:t>
            </a:r>
            <a:r>
              <a:rPr lang="zh-CN" altLang="en-US" dirty="0"/>
              <a:t>），</a:t>
            </a:r>
            <a:r>
              <a:rPr lang="zh-CN" altLang="en-US" dirty="0">
                <a:solidFill>
                  <a:srgbClr val="FF0000"/>
                </a:solidFill>
              </a:rPr>
              <a:t>将序列划分为多个子序列，将每个子序列作为</a:t>
            </a:r>
            <a:r>
              <a:rPr lang="en-US" altLang="zh-CN" dirty="0">
                <a:solidFill>
                  <a:srgbClr val="FF0000"/>
                </a:solidFill>
              </a:rPr>
              <a:t>Token</a:t>
            </a:r>
            <a:r>
              <a:rPr lang="zh-CN" altLang="en-US" dirty="0">
                <a:solidFill>
                  <a:srgbClr val="FF0000"/>
                </a:solidFill>
              </a:rPr>
              <a:t>输入，既能有效捕捉时序的局部信息，又能减少时间复杂度</a:t>
            </a:r>
            <a:endParaRPr lang="en-US" altLang="zh-CN" dirty="0">
              <a:solidFill>
                <a:srgbClr val="FF0000"/>
              </a:solidFill>
            </a:endParaRPr>
          </a:p>
          <a:p>
            <a:endParaRPr lang="en-US" altLang="zh-CN" dirty="0"/>
          </a:p>
          <a:p>
            <a:r>
              <a:rPr lang="zh-CN" altLang="en-US" dirty="0"/>
              <a:t>（</a:t>
            </a:r>
            <a:r>
              <a:rPr lang="en-US" altLang="zh-CN" dirty="0"/>
              <a:t>3</a:t>
            </a:r>
            <a:r>
              <a:rPr lang="zh-CN" altLang="en-US" dirty="0"/>
              <a:t>）将时间序列进行子序列划分后，</a:t>
            </a:r>
            <a:r>
              <a:rPr lang="en-US" altLang="zh-CN" dirty="0"/>
              <a:t>Transformer</a:t>
            </a:r>
            <a:r>
              <a:rPr lang="zh-CN" altLang="en-US" dirty="0"/>
              <a:t>中的位置编码会为不同子序列内相同位置的数据点生成相同的位置编码（因为其位置编码使用固定频率和相位的正弦、余弦函数来编码位置，基于数据点的索引生成），没有考虑实际的时间戳信息，无法有效捕捉时间序列的动态特性，</a:t>
            </a:r>
            <a:r>
              <a:rPr lang="zh-CN" altLang="en-US" dirty="0">
                <a:solidFill>
                  <a:srgbClr val="FF0000"/>
                </a:solidFill>
              </a:rPr>
              <a:t>使用</a:t>
            </a:r>
            <a:r>
              <a:rPr lang="en-US" altLang="zh-CN" dirty="0">
                <a:solidFill>
                  <a:srgbClr val="FF0000"/>
                </a:solidFill>
              </a:rPr>
              <a:t>Time2Vec</a:t>
            </a:r>
            <a:r>
              <a:rPr lang="zh-CN" altLang="en-US" dirty="0">
                <a:solidFill>
                  <a:srgbClr val="FF0000"/>
                </a:solidFill>
              </a:rPr>
              <a:t>方法为时间序列编码生成嵌入向量，替换</a:t>
            </a:r>
            <a:r>
              <a:rPr lang="en-US" altLang="zh-CN" dirty="0">
                <a:solidFill>
                  <a:srgbClr val="FF0000"/>
                </a:solidFill>
              </a:rPr>
              <a:t>Transformer</a:t>
            </a:r>
            <a:r>
              <a:rPr lang="zh-CN" altLang="en-US" dirty="0">
                <a:solidFill>
                  <a:srgbClr val="FF0000"/>
                </a:solidFill>
              </a:rPr>
              <a:t>中的位置编码，能够学习时间序列数据中的周期性和非周期性模式</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3200" b="1" dirty="0">
                <a:solidFill>
                  <a:schemeClr val="accent2"/>
                </a:solidFill>
                <a:latin typeface="微软雅黑" panose="020B0503020204020204" charset="-122"/>
                <a:ea typeface="微软雅黑" panose="020B0503020204020204" charset="-122"/>
                <a:cs typeface="Times New Roman" panose="02020603050405020304" pitchFamily="18" charset="0"/>
                <a:sym typeface="等线" panose="02010600030101010101" charset="-122"/>
              </a:rPr>
              <a:t>空间维度信息挖掘</a:t>
            </a:r>
            <a:endPar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endParaRP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860788" y="1998265"/>
            <a:ext cx="9187967" cy="2861310"/>
          </a:xfrm>
          <a:prstGeom prst="rect">
            <a:avLst/>
          </a:prstGeom>
          <a:noFill/>
        </p:spPr>
        <p:txBody>
          <a:bodyPr wrap="square">
            <a:spAutoFit/>
          </a:bodyPr>
          <a:lstStyle/>
          <a:p>
            <a:r>
              <a:rPr lang="zh-CN" altLang="en-US" dirty="0"/>
              <a:t>（</a:t>
            </a:r>
            <a:r>
              <a:rPr lang="en-US" altLang="zh-CN" dirty="0"/>
              <a:t>1</a:t>
            </a:r>
            <a:r>
              <a:rPr lang="zh-CN" altLang="en-US" dirty="0"/>
              <a:t>）为每个维度随机生成嵌入向量，嵌入向量随着数据一起通过图神经网络进行训练，通过不断地动态调整使得嵌入向量最终学习到每个维度独特的变化特征</a:t>
            </a:r>
            <a:endParaRPr lang="en-US" altLang="zh-CN" dirty="0"/>
          </a:p>
          <a:p>
            <a:endParaRPr lang="en-US" altLang="zh-CN" dirty="0"/>
          </a:p>
          <a:p>
            <a:r>
              <a:rPr lang="zh-CN" altLang="en-US" dirty="0"/>
              <a:t>（</a:t>
            </a:r>
            <a:r>
              <a:rPr lang="en-US" altLang="zh-CN" dirty="0"/>
              <a:t>2</a:t>
            </a:r>
            <a:r>
              <a:rPr lang="zh-CN" altLang="en-US" dirty="0"/>
              <a:t>）计算不同维度嵌入向量之间的距离来判断维度之间是否存在连接关系，最终建立一个包含所有维度之间连接信息的图结构</a:t>
            </a:r>
            <a:endParaRPr lang="en-US" altLang="zh-CN" dirty="0"/>
          </a:p>
          <a:p>
            <a:endParaRPr lang="en-US" altLang="zh-CN" dirty="0"/>
          </a:p>
          <a:p>
            <a:r>
              <a:rPr lang="zh-CN" altLang="en-US" dirty="0"/>
              <a:t>（</a:t>
            </a:r>
            <a:r>
              <a:rPr lang="en-US" altLang="zh-CN" dirty="0"/>
              <a:t>3</a:t>
            </a:r>
            <a:r>
              <a:rPr lang="zh-CN" altLang="en-US" dirty="0"/>
              <a:t>）使用图注意力网络学习维度之间连接的注意力特征，每个节点的注意力特征是其邻居特征的加权和，权重由注意力机制动态计算得出</a:t>
            </a:r>
            <a:endParaRPr lang="en-US" altLang="zh-CN" dirty="0"/>
          </a:p>
          <a:p>
            <a:endParaRPr lang="en-US" altLang="zh-CN" dirty="0"/>
          </a:p>
          <a:p>
            <a:r>
              <a:rPr lang="zh-CN" altLang="en-US" dirty="0"/>
              <a:t>（</a:t>
            </a:r>
            <a:r>
              <a:rPr lang="en-US" altLang="zh-CN" dirty="0"/>
              <a:t>4</a:t>
            </a:r>
            <a:r>
              <a:rPr lang="zh-CN" altLang="en-US" dirty="0"/>
              <a:t>）将每个维度的嵌入向量和注意力特征进行点乘得到最终的空间维度输出特征</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异常检测模型实验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860788" y="1998265"/>
            <a:ext cx="9187967" cy="2030095"/>
          </a:xfrm>
          <a:prstGeom prst="rect">
            <a:avLst/>
          </a:prstGeom>
          <a:noFill/>
        </p:spPr>
        <p:txBody>
          <a:bodyPr wrap="square">
            <a:spAutoFit/>
          </a:bodyPr>
          <a:lstStyle/>
          <a:p>
            <a:r>
              <a:rPr lang="zh-CN" altLang="en-US" dirty="0"/>
              <a:t>评价指标：准确率、召回率、</a:t>
            </a:r>
            <a:r>
              <a:rPr lang="en-US" altLang="zh-CN" dirty="0"/>
              <a:t>F1-Score</a:t>
            </a:r>
          </a:p>
          <a:p>
            <a:endParaRPr lang="zh-CN" altLang="en-US" dirty="0"/>
          </a:p>
          <a:p>
            <a:r>
              <a:rPr lang="zh-CN" altLang="en-US" dirty="0"/>
              <a:t>对比基线算法：</a:t>
            </a:r>
            <a:r>
              <a:rPr lang="en-US" dirty="0"/>
              <a:t>k-NN</a:t>
            </a:r>
            <a:r>
              <a:rPr lang="zh-CN" altLang="en-US" dirty="0"/>
              <a:t>，</a:t>
            </a:r>
            <a:r>
              <a:rPr lang="en-US" altLang="zh-CN" dirty="0"/>
              <a:t>Random Forest</a:t>
            </a:r>
            <a:r>
              <a:rPr lang="zh-CN" altLang="en-US" dirty="0"/>
              <a:t>，</a:t>
            </a:r>
            <a:r>
              <a:rPr lang="en-US" altLang="zh-CN" dirty="0"/>
              <a:t>PCA</a:t>
            </a:r>
            <a:r>
              <a:rPr lang="zh-CN" altLang="en-US" dirty="0"/>
              <a:t>、</a:t>
            </a:r>
            <a:r>
              <a:rPr lang="en-US" altLang="zh-CN" dirty="0"/>
              <a:t>LSTM-VAE</a:t>
            </a:r>
            <a:r>
              <a:rPr lang="zh-CN" altLang="en-US" dirty="0"/>
              <a:t>、</a:t>
            </a:r>
            <a:r>
              <a:rPr lang="en-US" altLang="zh-CN" dirty="0"/>
              <a:t>GDN</a:t>
            </a:r>
            <a:r>
              <a:rPr lang="zh-CN" altLang="en-US" dirty="0"/>
              <a:t>、</a:t>
            </a:r>
            <a:r>
              <a:rPr lang="en-US" altLang="zh-CN" dirty="0"/>
              <a:t>Anomaly Transformer</a:t>
            </a:r>
          </a:p>
          <a:p>
            <a:endParaRPr lang="en-US" altLang="zh-CN" dirty="0"/>
          </a:p>
          <a:p>
            <a:r>
              <a:rPr lang="zh-CN" altLang="en-US" dirty="0"/>
              <a:t>消融实验：（</a:t>
            </a:r>
            <a:r>
              <a:rPr lang="en-US" altLang="zh-CN" dirty="0"/>
              <a:t>1</a:t>
            </a:r>
            <a:r>
              <a:rPr lang="zh-CN" altLang="en-US" dirty="0"/>
              <a:t>）没有时间特征提取模块（</a:t>
            </a:r>
            <a:r>
              <a:rPr lang="en-US" altLang="zh-CN" dirty="0"/>
              <a:t>2</a:t>
            </a:r>
            <a:r>
              <a:rPr lang="zh-CN" altLang="en-US" dirty="0"/>
              <a:t>）没有空间特征提取模块（</a:t>
            </a:r>
            <a:r>
              <a:rPr lang="en-US" altLang="zh-CN" dirty="0"/>
              <a:t>3</a:t>
            </a:r>
            <a:r>
              <a:rPr lang="zh-CN" altLang="en-US" dirty="0"/>
              <a:t>）时间特征提取模块未使用</a:t>
            </a:r>
            <a:r>
              <a:rPr lang="en-US" altLang="zh-CN" dirty="0"/>
              <a:t>Time2vec</a:t>
            </a:r>
            <a:r>
              <a:rPr lang="zh-CN" altLang="en-US" dirty="0"/>
              <a:t>编码，使用位置编码（</a:t>
            </a:r>
            <a:r>
              <a:rPr lang="en-US" altLang="zh-CN" dirty="0"/>
              <a:t>4</a:t>
            </a:r>
            <a:r>
              <a:rPr lang="zh-CN" altLang="en-US" dirty="0"/>
              <a:t>）空间特征提取模块未进行图注意力网络学习（</a:t>
            </a:r>
            <a:r>
              <a:rPr lang="en-US" altLang="zh-CN" dirty="0"/>
              <a:t>5</a:t>
            </a:r>
            <a:r>
              <a:rPr lang="zh-CN" altLang="en-US" dirty="0"/>
              <a:t>）空间特征提取模块未进行自动的图结构学习</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异常预测研究</a:t>
            </a:r>
            <a:r>
              <a:rPr lang="zh-CN" altLang="en-US" sz="3200" b="1" dirty="0">
                <a:solidFill>
                  <a:schemeClr val="accent2"/>
                </a:solidFill>
                <a:latin typeface="微软雅黑" panose="020B0503020204020204" charset="-122"/>
                <a:ea typeface="微软雅黑" panose="020B0503020204020204" charset="-122"/>
                <a:cs typeface="Times New Roman" panose="02020603050405020304" pitchFamily="18" charset="0"/>
                <a:sym typeface="等线" panose="02010600030101010101" charset="-122"/>
              </a:rPr>
              <a:t>背景</a:t>
            </a:r>
            <a:endPar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endParaRP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611049" y="2136338"/>
            <a:ext cx="8969895" cy="2306955"/>
          </a:xfrm>
          <a:prstGeom prst="rect">
            <a:avLst/>
          </a:prstGeom>
          <a:noFill/>
        </p:spPr>
        <p:txBody>
          <a:bodyPr wrap="square">
            <a:spAutoFit/>
          </a:bodyPr>
          <a:lstStyle/>
          <a:p>
            <a:r>
              <a:rPr lang="zh-CN" altLang="en-US" dirty="0"/>
              <a:t>（</a:t>
            </a:r>
            <a:r>
              <a:rPr lang="en-US" altLang="zh-CN" dirty="0"/>
              <a:t>1</a:t>
            </a:r>
            <a:r>
              <a:rPr lang="zh-CN" altLang="en-US" dirty="0"/>
              <a:t>）目前多维时间序列异常检测研究主要是对历史数据中的异常进行检测，缺乏对未来一段时间内可能出现的异常进行预测的研究，而异常预测往往在实际应用场景下更具有应用价值</a:t>
            </a:r>
          </a:p>
          <a:p>
            <a:endParaRPr lang="zh-CN" altLang="en-US" dirty="0">
              <a:solidFill>
                <a:srgbClr val="FF0000"/>
              </a:solidFill>
            </a:endParaRPr>
          </a:p>
          <a:p>
            <a:r>
              <a:rPr lang="zh-CN" altLang="en-US" dirty="0"/>
              <a:t>（</a:t>
            </a:r>
            <a:r>
              <a:rPr lang="en-US" altLang="zh-CN" dirty="0"/>
              <a:t>2</a:t>
            </a:r>
            <a:r>
              <a:rPr lang="zh-CN" altLang="en-US" dirty="0"/>
              <a:t>）异常预测只能是针对有异常前兆数据的异常进行预测，目前</a:t>
            </a:r>
            <a:r>
              <a:rPr lang="zh-CN" altLang="en-US" dirty="0">
                <a:sym typeface="+mn-ea"/>
              </a:rPr>
              <a:t>多维时间序列异常预测的难点主要有</a:t>
            </a:r>
            <a:r>
              <a:rPr lang="zh-CN" altLang="en-US" dirty="0">
                <a:solidFill>
                  <a:srgbClr val="FF0000"/>
                </a:solidFill>
                <a:sym typeface="+mn-ea"/>
              </a:rPr>
              <a:t>如何准确学习到不同维度的异常前兆数据的特征、如何判断在给定时间窗口内有异常前兆数据出现、如何判断异常前兆数据的异常程度</a:t>
            </a:r>
            <a:endParaRPr lang="en-US" altLang="zh-CN" dirty="0">
              <a:solidFill>
                <a:srgbClr val="FF0000"/>
              </a:solidFill>
            </a:endParaRPr>
          </a:p>
          <a:p>
            <a:endParaRPr lang="en-US" altLang="zh-CN" dirty="0">
              <a:solidFill>
                <a:srgbClr val="FF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异常预测主要研究点</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821760" y="2414329"/>
            <a:ext cx="8906613" cy="2030095"/>
          </a:xfrm>
          <a:prstGeom prst="rect">
            <a:avLst/>
          </a:prstGeom>
          <a:noFill/>
        </p:spPr>
        <p:txBody>
          <a:bodyPr wrap="square">
            <a:spAutoFit/>
          </a:bodyPr>
          <a:lstStyle/>
          <a:p>
            <a:r>
              <a:rPr lang="zh-CN" altLang="en-US" dirty="0"/>
              <a:t>（</a:t>
            </a:r>
            <a:r>
              <a:rPr lang="en-US" altLang="zh-CN" dirty="0"/>
              <a:t>1</a:t>
            </a:r>
            <a:r>
              <a:rPr lang="zh-CN" altLang="en-US" dirty="0"/>
              <a:t>）基于</a:t>
            </a:r>
            <a:r>
              <a:rPr lang="en-US" altLang="zh-CN" dirty="0"/>
              <a:t>FFT</a:t>
            </a:r>
            <a:r>
              <a:rPr lang="zh-CN" altLang="en-US" dirty="0"/>
              <a:t>从频域角度对多维时间序列的每个维度数据单独进行频域特征分析</a:t>
            </a:r>
            <a:endParaRPr lang="en-US" altLang="zh-CN" dirty="0"/>
          </a:p>
          <a:p>
            <a:endParaRPr lang="en-US" altLang="zh-CN" dirty="0"/>
          </a:p>
          <a:p>
            <a:r>
              <a:rPr lang="zh-CN" altLang="en-US" dirty="0"/>
              <a:t>（</a:t>
            </a:r>
            <a:r>
              <a:rPr lang="en-US" altLang="zh-CN" dirty="0"/>
              <a:t>2</a:t>
            </a:r>
            <a:r>
              <a:rPr lang="zh-CN" altLang="en-US" dirty="0"/>
              <a:t>）基于多尺度学习对输入数据进行多尺度的特征学习</a:t>
            </a:r>
            <a:endParaRPr lang="en-US" altLang="zh-CN" dirty="0"/>
          </a:p>
          <a:p>
            <a:endParaRPr lang="en-US" altLang="zh-CN" dirty="0"/>
          </a:p>
          <a:p>
            <a:r>
              <a:rPr lang="zh-CN" altLang="en-US" dirty="0"/>
              <a:t>（</a:t>
            </a:r>
            <a:r>
              <a:rPr lang="en-US" altLang="zh-CN" dirty="0"/>
              <a:t>3</a:t>
            </a:r>
            <a:r>
              <a:rPr lang="zh-CN" altLang="en-US" dirty="0"/>
              <a:t>）基于学习到的多尺度特征进行信息融合</a:t>
            </a:r>
          </a:p>
          <a:p>
            <a:endParaRPr lang="en-US" altLang="zh-CN" dirty="0"/>
          </a:p>
          <a:p>
            <a:r>
              <a:rPr lang="zh-CN" altLang="en-US" dirty="0"/>
              <a:t>（</a:t>
            </a:r>
            <a:r>
              <a:rPr lang="en-US" altLang="zh-CN" dirty="0"/>
              <a:t>4</a:t>
            </a:r>
            <a:r>
              <a:rPr lang="zh-CN" altLang="en-US" dirty="0"/>
              <a:t>）</a:t>
            </a:r>
            <a:r>
              <a:rPr lang="zh-CN" altLang="en-US" dirty="0">
                <a:sym typeface="+mn-ea"/>
              </a:rPr>
              <a:t>基于多尺度的特征分布差异判断异常存在性，</a:t>
            </a:r>
            <a:r>
              <a:rPr lang="zh-CN" altLang="en-US" dirty="0"/>
              <a:t>基于序列重构判断异常波动程度</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异常预测模型框架</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pic>
        <p:nvPicPr>
          <p:cNvPr id="3" name="图片 2">
            <a:extLst>
              <a:ext uri="{FF2B5EF4-FFF2-40B4-BE49-F238E27FC236}">
                <a16:creationId xmlns:a16="http://schemas.microsoft.com/office/drawing/2014/main" id="{C9854506-B346-41C5-A919-7C5AAAA5B080}"/>
              </a:ext>
            </a:extLst>
          </p:cNvPr>
          <p:cNvPicPr>
            <a:picLocks noChangeAspect="1"/>
          </p:cNvPicPr>
          <p:nvPr/>
        </p:nvPicPr>
        <p:blipFill>
          <a:blip r:embed="rId4"/>
          <a:stretch>
            <a:fillRect/>
          </a:stretch>
        </p:blipFill>
        <p:spPr>
          <a:xfrm>
            <a:off x="2181628" y="1575239"/>
            <a:ext cx="7828744" cy="456777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异常预测主要研究点</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301750" y="1582420"/>
            <a:ext cx="10048875" cy="3692525"/>
          </a:xfrm>
          <a:prstGeom prst="rect">
            <a:avLst/>
          </a:prstGeom>
          <a:noFill/>
        </p:spPr>
        <p:txBody>
          <a:bodyPr wrap="square">
            <a:spAutoFit/>
          </a:bodyPr>
          <a:lstStyle/>
          <a:p>
            <a:r>
              <a:rPr lang="zh-CN" altLang="en-US" dirty="0"/>
              <a:t>（</a:t>
            </a:r>
            <a:r>
              <a:rPr lang="en-US" altLang="zh-CN" dirty="0"/>
              <a:t>1</a:t>
            </a:r>
            <a:r>
              <a:rPr lang="zh-CN" altLang="en-US" dirty="0"/>
              <a:t>）</a:t>
            </a:r>
            <a:r>
              <a:rPr lang="zh-CN" altLang="en-US">
                <a:sym typeface="+mn-ea"/>
              </a:rPr>
              <a:t>利用</a:t>
            </a:r>
            <a:r>
              <a:rPr lang="zh-CN" altLang="en-US">
                <a:solidFill>
                  <a:srgbClr val="FF0000"/>
                </a:solidFill>
                <a:sym typeface="+mn-ea"/>
              </a:rPr>
              <a:t>快速傅立叶变换计算各个维度数据的主要周期</a:t>
            </a:r>
            <a:r>
              <a:rPr lang="zh-CN" altLang="en-US">
                <a:sym typeface="+mn-ea"/>
              </a:rPr>
              <a:t>，并对这个周期内的数据进行掩码，使得模型可以更好地学习非主要周期的数据特征（因为异常前兆数据一般存在于非主要周期内），进而</a:t>
            </a:r>
            <a:r>
              <a:rPr lang="zh-CN" altLang="en-US">
                <a:solidFill>
                  <a:srgbClr val="FF0000"/>
                </a:solidFill>
                <a:sym typeface="+mn-ea"/>
              </a:rPr>
              <a:t>针对每个维度生成不同掩码长度的掩码序列</a:t>
            </a:r>
            <a:r>
              <a:rPr lang="zh-CN" altLang="en-US">
                <a:sym typeface="+mn-ea"/>
              </a:rPr>
              <a:t>（因为不同维度数据的主要周期不同，所以需要单独生成不同的掩码长度）</a:t>
            </a:r>
            <a:endParaRPr lang="en-US" altLang="zh-CN" dirty="0"/>
          </a:p>
          <a:p>
            <a:endParaRPr lang="en-US" altLang="zh-CN" dirty="0"/>
          </a:p>
          <a:p>
            <a:r>
              <a:rPr lang="zh-CN" altLang="en-US" dirty="0"/>
              <a:t>（</a:t>
            </a:r>
            <a:r>
              <a:rPr lang="en-US" altLang="zh-CN" dirty="0"/>
              <a:t>2</a:t>
            </a:r>
            <a:r>
              <a:rPr lang="zh-CN" altLang="en-US" dirty="0"/>
              <a:t>）</a:t>
            </a:r>
            <a:r>
              <a:rPr lang="zh-CN" altLang="en-US">
                <a:sym typeface="+mn-ea"/>
              </a:rPr>
              <a:t>将</a:t>
            </a:r>
            <a:r>
              <a:rPr lang="zh-CN" altLang="en-US">
                <a:solidFill>
                  <a:srgbClr val="FF0000"/>
                </a:solidFill>
                <a:sym typeface="+mn-ea"/>
              </a:rPr>
              <a:t>每个维度的掩码序列进行不同尺度的子序列划分</a:t>
            </a:r>
            <a:r>
              <a:rPr lang="zh-CN" altLang="en-US">
                <a:sym typeface="+mn-ea"/>
              </a:rPr>
              <a:t>（因为同一维度数据内的异常可能有多种，每种异常的前兆数据可能有不同的特征，所以使用不同长度的时间窗口进行子序列划分，同时学习不同尺度下的序列特征，可以更好地学习到不同的异常前兆数据特征）</a:t>
            </a:r>
            <a:endParaRPr lang="zh-CN" altLang="en-US"/>
          </a:p>
          <a:p>
            <a:endParaRPr lang="en-US" altLang="zh-CN" dirty="0"/>
          </a:p>
          <a:p>
            <a:endParaRPr lang="en-US" altLang="zh-CN" dirty="0"/>
          </a:p>
          <a:p>
            <a:r>
              <a:rPr lang="zh-CN" altLang="en-US" dirty="0"/>
              <a:t>（</a:t>
            </a:r>
            <a:r>
              <a:rPr lang="en-US" altLang="zh-CN" dirty="0"/>
              <a:t>3</a:t>
            </a:r>
            <a:r>
              <a:rPr lang="zh-CN" altLang="en-US" dirty="0"/>
              <a:t>）</a:t>
            </a:r>
            <a:r>
              <a:rPr lang="zh-CN" altLang="en-US" dirty="0">
                <a:solidFill>
                  <a:srgbClr val="FF0000"/>
                </a:solidFill>
              </a:rPr>
              <a:t>计算</a:t>
            </a:r>
            <a:r>
              <a:rPr lang="zh-CN" altLang="en-US">
                <a:solidFill>
                  <a:srgbClr val="FF0000"/>
                </a:solidFill>
                <a:sym typeface="+mn-ea"/>
              </a:rPr>
              <a:t>不同尺度特征间的相似度</a:t>
            </a:r>
            <a:r>
              <a:rPr lang="zh-CN" altLang="en-US">
                <a:sym typeface="+mn-ea"/>
              </a:rPr>
              <a:t>，并且</a:t>
            </a:r>
            <a:r>
              <a:rPr lang="zh-CN" altLang="en-US">
                <a:solidFill>
                  <a:srgbClr val="FF0000"/>
                </a:solidFill>
                <a:sym typeface="+mn-ea"/>
              </a:rPr>
              <a:t>使用</a:t>
            </a:r>
            <a:r>
              <a:rPr lang="en-US" altLang="zh-CN">
                <a:solidFill>
                  <a:srgbClr val="FF0000"/>
                </a:solidFill>
                <a:sym typeface="+mn-ea"/>
              </a:rPr>
              <a:t>MLP</a:t>
            </a:r>
            <a:r>
              <a:rPr lang="zh-CN" altLang="en-US">
                <a:solidFill>
                  <a:srgbClr val="FF0000"/>
                </a:solidFill>
                <a:sym typeface="+mn-ea"/>
              </a:rPr>
              <a:t>融合学习到的多尺度特征后对序列进行重构</a:t>
            </a:r>
            <a:r>
              <a:rPr lang="zh-CN" altLang="en-US">
                <a:sym typeface="+mn-ea"/>
              </a:rPr>
              <a:t>，不同尺度特征间的相似度反映了是否有异常存在导致影响了特征空间的分布，重构误差反映了异常程度，根据相似度和重构误差来对未来一段时间窗口内是否会有异常发生进行预测</a:t>
            </a:r>
            <a:endParaRPr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860788" y="1998265"/>
            <a:ext cx="9187967" cy="1753235"/>
          </a:xfrm>
          <a:prstGeom prst="rect">
            <a:avLst/>
          </a:prstGeom>
          <a:noFill/>
        </p:spPr>
        <p:txBody>
          <a:bodyPr wrap="square">
            <a:spAutoFit/>
          </a:bodyPr>
          <a:lstStyle/>
          <a:p>
            <a:r>
              <a:rPr lang="zh-CN" altLang="en-US" dirty="0"/>
              <a:t>评价指标：准确率、召回率、</a:t>
            </a:r>
            <a:r>
              <a:rPr lang="en-US" altLang="zh-CN" dirty="0"/>
              <a:t>F1-Score</a:t>
            </a:r>
          </a:p>
          <a:p>
            <a:endParaRPr lang="zh-CN" altLang="en-US" dirty="0"/>
          </a:p>
          <a:p>
            <a:r>
              <a:rPr lang="zh-CN" altLang="en-US" dirty="0"/>
              <a:t>对比基线算法：</a:t>
            </a:r>
            <a:r>
              <a:rPr lang="en-US" dirty="0"/>
              <a:t>PAD</a:t>
            </a:r>
            <a:r>
              <a:rPr lang="zh-CN" altLang="en-US" dirty="0"/>
              <a:t>、</a:t>
            </a:r>
            <a:r>
              <a:rPr lang="en-US" altLang="zh-CN" dirty="0"/>
              <a:t>LSTM-VAE</a:t>
            </a:r>
            <a:r>
              <a:rPr lang="zh-CN" altLang="en-US" dirty="0"/>
              <a:t>、</a:t>
            </a:r>
            <a:r>
              <a:rPr lang="en-US" altLang="zh-CN" dirty="0"/>
              <a:t>D</a:t>
            </a:r>
            <a:r>
              <a:rPr lang="en-US" altLang="zh-CN" baseline="30000" dirty="0"/>
              <a:t>3</a:t>
            </a:r>
            <a:r>
              <a:rPr lang="en-US" altLang="zh-CN" dirty="0"/>
              <a:t>R</a:t>
            </a:r>
            <a:r>
              <a:rPr lang="zh-CN" altLang="en-US" dirty="0"/>
              <a:t>、</a:t>
            </a:r>
            <a:r>
              <a:rPr lang="en-US" altLang="zh-CN" dirty="0">
                <a:sym typeface="+mn-ea"/>
              </a:rPr>
              <a:t>Anomaly Transformer</a:t>
            </a:r>
            <a:r>
              <a:rPr lang="zh-CN" altLang="en-US" dirty="0">
                <a:sym typeface="+mn-ea"/>
              </a:rPr>
              <a:t>、</a:t>
            </a:r>
            <a:r>
              <a:rPr lang="en-US" altLang="zh-CN" dirty="0">
                <a:sym typeface="+mn-ea"/>
              </a:rPr>
              <a:t>GANomaly</a:t>
            </a:r>
            <a:endParaRPr lang="en-US" dirty="0"/>
          </a:p>
          <a:p>
            <a:endParaRPr lang="en-US" altLang="zh-CN" dirty="0"/>
          </a:p>
          <a:p>
            <a:r>
              <a:rPr lang="zh-CN" altLang="en-US" dirty="0"/>
              <a:t>消融实验：（</a:t>
            </a:r>
            <a:r>
              <a:rPr lang="en-US" altLang="zh-CN" dirty="0"/>
              <a:t>1</a:t>
            </a:r>
            <a:r>
              <a:rPr lang="zh-CN" altLang="en-US" dirty="0"/>
              <a:t>）未对主周期数据进行掩码（</a:t>
            </a:r>
            <a:r>
              <a:rPr lang="en-US" altLang="zh-CN" dirty="0"/>
              <a:t>2</a:t>
            </a:r>
            <a:r>
              <a:rPr lang="zh-CN" altLang="en-US" dirty="0"/>
              <a:t>）未进行多尺度特征学习（</a:t>
            </a:r>
            <a:r>
              <a:rPr lang="en-US" altLang="zh-CN" dirty="0"/>
              <a:t>3</a:t>
            </a:r>
            <a:r>
              <a:rPr lang="zh-CN" altLang="en-US" dirty="0"/>
              <a:t>）未进行维度独立性操作（</a:t>
            </a:r>
            <a:r>
              <a:rPr lang="en-US" altLang="zh-CN" dirty="0"/>
              <a:t>4</a:t>
            </a:r>
            <a:r>
              <a:rPr lang="zh-CN" altLang="en-US" dirty="0"/>
              <a:t>）未进行重构或多尺度特征相似性计算</a:t>
            </a:r>
            <a:endParaRPr lang="en-US" altLang="zh-C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1D02CF5-493B-47BD-A35C-5AB631A3BD24}"/>
              </a:ext>
            </a:extLst>
          </p:cNvPr>
          <p:cNvPicPr>
            <a:picLocks noChangeAspect="1"/>
          </p:cNvPicPr>
          <p:nvPr/>
        </p:nvPicPr>
        <p:blipFill>
          <a:blip r:embed="rId2"/>
          <a:stretch>
            <a:fillRect/>
          </a:stretch>
        </p:blipFill>
        <p:spPr>
          <a:xfrm>
            <a:off x="558458" y="1281953"/>
            <a:ext cx="8094102" cy="2993915"/>
          </a:xfrm>
          <a:prstGeom prst="rect">
            <a:avLst/>
          </a:prstGeom>
        </p:spPr>
      </p:pic>
      <p:pic>
        <p:nvPicPr>
          <p:cNvPr id="7" name="图片 6">
            <a:extLst>
              <a:ext uri="{FF2B5EF4-FFF2-40B4-BE49-F238E27FC236}">
                <a16:creationId xmlns:a16="http://schemas.microsoft.com/office/drawing/2014/main" id="{B06C8CD0-344F-46FB-811F-596B9C0EB429}"/>
              </a:ext>
            </a:extLst>
          </p:cNvPr>
          <p:cNvPicPr>
            <a:picLocks noChangeAspect="1"/>
          </p:cNvPicPr>
          <p:nvPr/>
        </p:nvPicPr>
        <p:blipFill>
          <a:blip r:embed="rId3"/>
          <a:stretch>
            <a:fillRect/>
          </a:stretch>
        </p:blipFill>
        <p:spPr>
          <a:xfrm>
            <a:off x="4482353" y="107577"/>
            <a:ext cx="6208115" cy="6858000"/>
          </a:xfrm>
          <a:prstGeom prst="rect">
            <a:avLst/>
          </a:prstGeom>
        </p:spPr>
      </p:pic>
      <p:pic>
        <p:nvPicPr>
          <p:cNvPr id="9" name="图片 8">
            <a:extLst>
              <a:ext uri="{FF2B5EF4-FFF2-40B4-BE49-F238E27FC236}">
                <a16:creationId xmlns:a16="http://schemas.microsoft.com/office/drawing/2014/main" id="{3686BC94-B03F-4A72-A3D0-B304DEC7A62C}"/>
              </a:ext>
            </a:extLst>
          </p:cNvPr>
          <p:cNvPicPr>
            <a:picLocks noChangeAspect="1"/>
          </p:cNvPicPr>
          <p:nvPr/>
        </p:nvPicPr>
        <p:blipFill>
          <a:blip r:embed="rId4"/>
          <a:stretch>
            <a:fillRect/>
          </a:stretch>
        </p:blipFill>
        <p:spPr>
          <a:xfrm>
            <a:off x="558458" y="3881718"/>
            <a:ext cx="8455056" cy="2687637"/>
          </a:xfrm>
          <a:prstGeom prst="rect">
            <a:avLst/>
          </a:prstGeom>
        </p:spPr>
      </p:pic>
    </p:spTree>
    <p:extLst>
      <p:ext uri="{BB962C8B-B14F-4D97-AF65-F5344CB8AC3E}">
        <p14:creationId xmlns:p14="http://schemas.microsoft.com/office/powerpoint/2010/main" val="13006532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graphicFrame>
        <p:nvGraphicFramePr>
          <p:cNvPr id="6" name="表格 6">
            <a:extLst>
              <a:ext uri="{FF2B5EF4-FFF2-40B4-BE49-F238E27FC236}">
                <a16:creationId xmlns:a16="http://schemas.microsoft.com/office/drawing/2014/main" id="{9E27FD60-8B66-495E-8554-3C2B8FEFCF42}"/>
              </a:ext>
            </a:extLst>
          </p:cNvPr>
          <p:cNvGraphicFramePr>
            <a:graphicFrameLocks noGrp="1"/>
          </p:cNvGraphicFramePr>
          <p:nvPr>
            <p:extLst>
              <p:ext uri="{D42A27DB-BD31-4B8C-83A1-F6EECF244321}">
                <p14:modId xmlns:p14="http://schemas.microsoft.com/office/powerpoint/2010/main" val="2562415414"/>
              </p:ext>
            </p:extLst>
          </p:nvPr>
        </p:nvGraphicFramePr>
        <p:xfrm>
          <a:off x="2784850" y="1758119"/>
          <a:ext cx="1893750" cy="146304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1280846411"/>
                    </a:ext>
                  </a:extLst>
                </a:gridCol>
                <a:gridCol w="378750">
                  <a:extLst>
                    <a:ext uri="{9D8B030D-6E8A-4147-A177-3AD203B41FA5}">
                      <a16:colId xmlns:a16="http://schemas.microsoft.com/office/drawing/2014/main" val="1073977862"/>
                    </a:ext>
                  </a:extLst>
                </a:gridCol>
                <a:gridCol w="378750">
                  <a:extLst>
                    <a:ext uri="{9D8B030D-6E8A-4147-A177-3AD203B41FA5}">
                      <a16:colId xmlns:a16="http://schemas.microsoft.com/office/drawing/2014/main" val="1715870682"/>
                    </a:ext>
                  </a:extLst>
                </a:gridCol>
                <a:gridCol w="378750">
                  <a:extLst>
                    <a:ext uri="{9D8B030D-6E8A-4147-A177-3AD203B41FA5}">
                      <a16:colId xmlns:a16="http://schemas.microsoft.com/office/drawing/2014/main" val="3857495256"/>
                    </a:ext>
                  </a:extLst>
                </a:gridCol>
                <a:gridCol w="378750">
                  <a:extLst>
                    <a:ext uri="{9D8B030D-6E8A-4147-A177-3AD203B41FA5}">
                      <a16:colId xmlns:a16="http://schemas.microsoft.com/office/drawing/2014/main" val="4258516632"/>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4711912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48958833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348513108"/>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963261680"/>
                  </a:ext>
                </a:extLst>
              </a:tr>
            </a:tbl>
          </a:graphicData>
        </a:graphic>
      </p:graphicFrame>
      <p:sp>
        <p:nvSpPr>
          <p:cNvPr id="12" name="等腰三角形 11">
            <a:extLst>
              <a:ext uri="{FF2B5EF4-FFF2-40B4-BE49-F238E27FC236}">
                <a16:creationId xmlns:a16="http://schemas.microsoft.com/office/drawing/2014/main" id="{5D1CD56C-692F-4B02-9B4A-DDAC5F6C3B29}"/>
              </a:ext>
            </a:extLst>
          </p:cNvPr>
          <p:cNvSpPr/>
          <p:nvPr/>
        </p:nvSpPr>
        <p:spPr>
          <a:xfrm>
            <a:off x="3253032" y="1857373"/>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a:extLst>
              <a:ext uri="{FF2B5EF4-FFF2-40B4-BE49-F238E27FC236}">
                <a16:creationId xmlns:a16="http://schemas.microsoft.com/office/drawing/2014/main" id="{C62B8861-5A1B-471F-86EF-71C57BE366DE}"/>
              </a:ext>
            </a:extLst>
          </p:cNvPr>
          <p:cNvSpPr/>
          <p:nvPr/>
        </p:nvSpPr>
        <p:spPr>
          <a:xfrm>
            <a:off x="3629631" y="1857373"/>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a:extLst>
              <a:ext uri="{FF2B5EF4-FFF2-40B4-BE49-F238E27FC236}">
                <a16:creationId xmlns:a16="http://schemas.microsoft.com/office/drawing/2014/main" id="{FB296060-4EB0-49F6-9EDC-235EAF0456AE}"/>
              </a:ext>
            </a:extLst>
          </p:cNvPr>
          <p:cNvSpPr/>
          <p:nvPr/>
        </p:nvSpPr>
        <p:spPr>
          <a:xfrm>
            <a:off x="4010099" y="1857373"/>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a:extLst>
              <a:ext uri="{FF2B5EF4-FFF2-40B4-BE49-F238E27FC236}">
                <a16:creationId xmlns:a16="http://schemas.microsoft.com/office/drawing/2014/main" id="{1F521204-70B4-49C9-8107-D7B3C1BA099E}"/>
              </a:ext>
            </a:extLst>
          </p:cNvPr>
          <p:cNvSpPr/>
          <p:nvPr/>
        </p:nvSpPr>
        <p:spPr>
          <a:xfrm>
            <a:off x="4390567" y="1857373"/>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a:extLst>
              <a:ext uri="{FF2B5EF4-FFF2-40B4-BE49-F238E27FC236}">
                <a16:creationId xmlns:a16="http://schemas.microsoft.com/office/drawing/2014/main" id="{4298CD78-8466-4191-A25B-BC52F3F20ECA}"/>
              </a:ext>
            </a:extLst>
          </p:cNvPr>
          <p:cNvSpPr/>
          <p:nvPr/>
        </p:nvSpPr>
        <p:spPr>
          <a:xfrm>
            <a:off x="2876434" y="1857373"/>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表格 6">
            <a:extLst>
              <a:ext uri="{FF2B5EF4-FFF2-40B4-BE49-F238E27FC236}">
                <a16:creationId xmlns:a16="http://schemas.microsoft.com/office/drawing/2014/main" id="{6EB96779-888E-4C0A-8841-6FA3D4F31E7C}"/>
              </a:ext>
            </a:extLst>
          </p:cNvPr>
          <p:cNvGraphicFramePr>
            <a:graphicFrameLocks noGrp="1"/>
          </p:cNvGraphicFramePr>
          <p:nvPr>
            <p:extLst>
              <p:ext uri="{D42A27DB-BD31-4B8C-83A1-F6EECF244321}">
                <p14:modId xmlns:p14="http://schemas.microsoft.com/office/powerpoint/2010/main" val="3408271352"/>
              </p:ext>
            </p:extLst>
          </p:nvPr>
        </p:nvGraphicFramePr>
        <p:xfrm>
          <a:off x="5424915" y="1575239"/>
          <a:ext cx="1515000" cy="182880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1280846411"/>
                    </a:ext>
                  </a:extLst>
                </a:gridCol>
                <a:gridCol w="378750">
                  <a:extLst>
                    <a:ext uri="{9D8B030D-6E8A-4147-A177-3AD203B41FA5}">
                      <a16:colId xmlns:a16="http://schemas.microsoft.com/office/drawing/2014/main" val="1073977862"/>
                    </a:ext>
                  </a:extLst>
                </a:gridCol>
                <a:gridCol w="378750">
                  <a:extLst>
                    <a:ext uri="{9D8B030D-6E8A-4147-A177-3AD203B41FA5}">
                      <a16:colId xmlns:a16="http://schemas.microsoft.com/office/drawing/2014/main" val="1715870682"/>
                    </a:ext>
                  </a:extLst>
                </a:gridCol>
                <a:gridCol w="378750">
                  <a:extLst>
                    <a:ext uri="{9D8B030D-6E8A-4147-A177-3AD203B41FA5}">
                      <a16:colId xmlns:a16="http://schemas.microsoft.com/office/drawing/2014/main" val="3857495256"/>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44711912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48958833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348513108"/>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963261680"/>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3082114427"/>
                  </a:ext>
                </a:extLst>
              </a:tr>
            </a:tbl>
          </a:graphicData>
        </a:graphic>
      </p:graphicFrame>
      <p:sp>
        <p:nvSpPr>
          <p:cNvPr id="17" name="等腰三角形 16">
            <a:extLst>
              <a:ext uri="{FF2B5EF4-FFF2-40B4-BE49-F238E27FC236}">
                <a16:creationId xmlns:a16="http://schemas.microsoft.com/office/drawing/2014/main" id="{2372177F-C90C-4CAC-87DE-C5F34C9005A5}"/>
              </a:ext>
            </a:extLst>
          </p:cNvPr>
          <p:cNvSpPr/>
          <p:nvPr/>
        </p:nvSpPr>
        <p:spPr>
          <a:xfrm>
            <a:off x="5523390" y="168515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a:extLst>
              <a:ext uri="{FF2B5EF4-FFF2-40B4-BE49-F238E27FC236}">
                <a16:creationId xmlns:a16="http://schemas.microsoft.com/office/drawing/2014/main" id="{14167AF2-F748-41F0-8BA1-C324CC86059E}"/>
              </a:ext>
            </a:extLst>
          </p:cNvPr>
          <p:cNvSpPr/>
          <p:nvPr/>
        </p:nvSpPr>
        <p:spPr>
          <a:xfrm>
            <a:off x="5891810" y="167911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a:extLst>
              <a:ext uri="{FF2B5EF4-FFF2-40B4-BE49-F238E27FC236}">
                <a16:creationId xmlns:a16="http://schemas.microsoft.com/office/drawing/2014/main" id="{808E2FC8-09CE-403C-B436-47CD0135DB41}"/>
              </a:ext>
            </a:extLst>
          </p:cNvPr>
          <p:cNvSpPr/>
          <p:nvPr/>
        </p:nvSpPr>
        <p:spPr>
          <a:xfrm>
            <a:off x="6280286" y="167911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a:extLst>
              <a:ext uri="{FF2B5EF4-FFF2-40B4-BE49-F238E27FC236}">
                <a16:creationId xmlns:a16="http://schemas.microsoft.com/office/drawing/2014/main" id="{1E377A2C-47D3-453C-861E-B553FF144AFE}"/>
              </a:ext>
            </a:extLst>
          </p:cNvPr>
          <p:cNvSpPr/>
          <p:nvPr/>
        </p:nvSpPr>
        <p:spPr>
          <a:xfrm>
            <a:off x="6668762" y="167911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a:extLst>
              <a:ext uri="{FF2B5EF4-FFF2-40B4-BE49-F238E27FC236}">
                <a16:creationId xmlns:a16="http://schemas.microsoft.com/office/drawing/2014/main" id="{F15C83BE-34E2-4209-A9AC-1347F9B3B1EE}"/>
              </a:ext>
            </a:extLst>
          </p:cNvPr>
          <p:cNvSpPr/>
          <p:nvPr/>
        </p:nvSpPr>
        <p:spPr>
          <a:xfrm>
            <a:off x="5523389" y="202854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a:extLst>
              <a:ext uri="{FF2B5EF4-FFF2-40B4-BE49-F238E27FC236}">
                <a16:creationId xmlns:a16="http://schemas.microsoft.com/office/drawing/2014/main" id="{C4284886-C840-42A9-A0A0-FDA8571ACE8C}"/>
              </a:ext>
            </a:extLst>
          </p:cNvPr>
          <p:cNvSpPr/>
          <p:nvPr/>
        </p:nvSpPr>
        <p:spPr>
          <a:xfrm>
            <a:off x="5523388" y="242111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a:extLst>
              <a:ext uri="{FF2B5EF4-FFF2-40B4-BE49-F238E27FC236}">
                <a16:creationId xmlns:a16="http://schemas.microsoft.com/office/drawing/2014/main" id="{19654558-F9B0-4FEF-B529-841FF45087FD}"/>
              </a:ext>
            </a:extLst>
          </p:cNvPr>
          <p:cNvSpPr/>
          <p:nvPr/>
        </p:nvSpPr>
        <p:spPr>
          <a:xfrm>
            <a:off x="5523387" y="276450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a:extLst>
              <a:ext uri="{FF2B5EF4-FFF2-40B4-BE49-F238E27FC236}">
                <a16:creationId xmlns:a16="http://schemas.microsoft.com/office/drawing/2014/main" id="{6F9B5B92-8CEC-4D9C-B70F-02600C07E24F}"/>
              </a:ext>
            </a:extLst>
          </p:cNvPr>
          <p:cNvSpPr/>
          <p:nvPr/>
        </p:nvSpPr>
        <p:spPr>
          <a:xfrm>
            <a:off x="5523387" y="315263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a:extLst>
              <a:ext uri="{FF2B5EF4-FFF2-40B4-BE49-F238E27FC236}">
                <a16:creationId xmlns:a16="http://schemas.microsoft.com/office/drawing/2014/main" id="{BC775EFF-82CA-4DD9-A0B3-96E04591C6E0}"/>
              </a:ext>
            </a:extLst>
          </p:cNvPr>
          <p:cNvSpPr/>
          <p:nvPr/>
        </p:nvSpPr>
        <p:spPr>
          <a:xfrm>
            <a:off x="5891809" y="202854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a:extLst>
              <a:ext uri="{FF2B5EF4-FFF2-40B4-BE49-F238E27FC236}">
                <a16:creationId xmlns:a16="http://schemas.microsoft.com/office/drawing/2014/main" id="{BEE84C10-AAB0-4B61-8182-378C0AB68C76}"/>
              </a:ext>
            </a:extLst>
          </p:cNvPr>
          <p:cNvSpPr/>
          <p:nvPr/>
        </p:nvSpPr>
        <p:spPr>
          <a:xfrm>
            <a:off x="5891809" y="242111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a:extLst>
              <a:ext uri="{FF2B5EF4-FFF2-40B4-BE49-F238E27FC236}">
                <a16:creationId xmlns:a16="http://schemas.microsoft.com/office/drawing/2014/main" id="{F6F661CD-B990-4DA2-83BF-7A3BEE38A9BB}"/>
              </a:ext>
            </a:extLst>
          </p:cNvPr>
          <p:cNvSpPr/>
          <p:nvPr/>
        </p:nvSpPr>
        <p:spPr>
          <a:xfrm>
            <a:off x="5891809" y="2768945"/>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a:extLst>
              <a:ext uri="{FF2B5EF4-FFF2-40B4-BE49-F238E27FC236}">
                <a16:creationId xmlns:a16="http://schemas.microsoft.com/office/drawing/2014/main" id="{FE6A2F05-F990-4B98-8126-351D335F8CDC}"/>
              </a:ext>
            </a:extLst>
          </p:cNvPr>
          <p:cNvSpPr/>
          <p:nvPr/>
        </p:nvSpPr>
        <p:spPr>
          <a:xfrm>
            <a:off x="5891808" y="315263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a:extLst>
              <a:ext uri="{FF2B5EF4-FFF2-40B4-BE49-F238E27FC236}">
                <a16:creationId xmlns:a16="http://schemas.microsoft.com/office/drawing/2014/main" id="{994F861B-75B5-41A0-AF67-DAC2B7543812}"/>
              </a:ext>
            </a:extLst>
          </p:cNvPr>
          <p:cNvSpPr/>
          <p:nvPr/>
        </p:nvSpPr>
        <p:spPr>
          <a:xfrm>
            <a:off x="6280286" y="202854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a:extLst>
              <a:ext uri="{FF2B5EF4-FFF2-40B4-BE49-F238E27FC236}">
                <a16:creationId xmlns:a16="http://schemas.microsoft.com/office/drawing/2014/main" id="{8851FEF2-326C-473D-B775-28E2DC915D21}"/>
              </a:ext>
            </a:extLst>
          </p:cNvPr>
          <p:cNvSpPr/>
          <p:nvPr/>
        </p:nvSpPr>
        <p:spPr>
          <a:xfrm>
            <a:off x="6260240" y="241909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30">
            <a:extLst>
              <a:ext uri="{FF2B5EF4-FFF2-40B4-BE49-F238E27FC236}">
                <a16:creationId xmlns:a16="http://schemas.microsoft.com/office/drawing/2014/main" id="{12EEA47F-ADE7-4A91-9285-0531C545A3F7}"/>
              </a:ext>
            </a:extLst>
          </p:cNvPr>
          <p:cNvSpPr/>
          <p:nvPr/>
        </p:nvSpPr>
        <p:spPr>
          <a:xfrm>
            <a:off x="6260240" y="276450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a:extLst>
              <a:ext uri="{FF2B5EF4-FFF2-40B4-BE49-F238E27FC236}">
                <a16:creationId xmlns:a16="http://schemas.microsoft.com/office/drawing/2014/main" id="{6E0FC88C-81B3-4DD7-8C3D-ACE30E01343B}"/>
              </a:ext>
            </a:extLst>
          </p:cNvPr>
          <p:cNvSpPr/>
          <p:nvPr/>
        </p:nvSpPr>
        <p:spPr>
          <a:xfrm>
            <a:off x="6257262" y="314238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a:extLst>
              <a:ext uri="{FF2B5EF4-FFF2-40B4-BE49-F238E27FC236}">
                <a16:creationId xmlns:a16="http://schemas.microsoft.com/office/drawing/2014/main" id="{BF07214C-499D-4C17-A194-3ADC3A75007F}"/>
              </a:ext>
            </a:extLst>
          </p:cNvPr>
          <p:cNvSpPr/>
          <p:nvPr/>
        </p:nvSpPr>
        <p:spPr>
          <a:xfrm>
            <a:off x="6646703" y="202832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a:extLst>
              <a:ext uri="{FF2B5EF4-FFF2-40B4-BE49-F238E27FC236}">
                <a16:creationId xmlns:a16="http://schemas.microsoft.com/office/drawing/2014/main" id="{928C6662-94E1-4FD8-A8E7-CAD3644F7FFA}"/>
              </a:ext>
            </a:extLst>
          </p:cNvPr>
          <p:cNvSpPr/>
          <p:nvPr/>
        </p:nvSpPr>
        <p:spPr>
          <a:xfrm>
            <a:off x="6668762" y="241909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a:extLst>
              <a:ext uri="{FF2B5EF4-FFF2-40B4-BE49-F238E27FC236}">
                <a16:creationId xmlns:a16="http://schemas.microsoft.com/office/drawing/2014/main" id="{C3F45F54-AA0D-476B-AC6B-DC363136A7AE}"/>
              </a:ext>
            </a:extLst>
          </p:cNvPr>
          <p:cNvSpPr/>
          <p:nvPr/>
        </p:nvSpPr>
        <p:spPr>
          <a:xfrm>
            <a:off x="6646702" y="276450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a:extLst>
              <a:ext uri="{FF2B5EF4-FFF2-40B4-BE49-F238E27FC236}">
                <a16:creationId xmlns:a16="http://schemas.microsoft.com/office/drawing/2014/main" id="{35720FF3-2CB4-4A2D-A1F9-426FB6FBFEEC}"/>
              </a:ext>
            </a:extLst>
          </p:cNvPr>
          <p:cNvSpPr/>
          <p:nvPr/>
        </p:nvSpPr>
        <p:spPr>
          <a:xfrm>
            <a:off x="6646702" y="314238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9" name="表格 8">
            <a:extLst>
              <a:ext uri="{FF2B5EF4-FFF2-40B4-BE49-F238E27FC236}">
                <a16:creationId xmlns:a16="http://schemas.microsoft.com/office/drawing/2014/main" id="{BB10BF29-A687-4551-924F-2F5F89BFCE8F}"/>
              </a:ext>
            </a:extLst>
          </p:cNvPr>
          <p:cNvGraphicFramePr>
            <a:graphicFrameLocks noGrp="1"/>
          </p:cNvGraphicFramePr>
          <p:nvPr>
            <p:extLst>
              <p:ext uri="{D42A27DB-BD31-4B8C-83A1-F6EECF244321}">
                <p14:modId xmlns:p14="http://schemas.microsoft.com/office/powerpoint/2010/main" val="3719613037"/>
              </p:ext>
            </p:extLst>
          </p:nvPr>
        </p:nvGraphicFramePr>
        <p:xfrm>
          <a:off x="7683237" y="1770548"/>
          <a:ext cx="1515000" cy="146304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76977124"/>
                    </a:ext>
                  </a:extLst>
                </a:gridCol>
                <a:gridCol w="378750">
                  <a:extLst>
                    <a:ext uri="{9D8B030D-6E8A-4147-A177-3AD203B41FA5}">
                      <a16:colId xmlns:a16="http://schemas.microsoft.com/office/drawing/2014/main" val="2105479697"/>
                    </a:ext>
                  </a:extLst>
                </a:gridCol>
                <a:gridCol w="378750">
                  <a:extLst>
                    <a:ext uri="{9D8B030D-6E8A-4147-A177-3AD203B41FA5}">
                      <a16:colId xmlns:a16="http://schemas.microsoft.com/office/drawing/2014/main" val="2874128998"/>
                    </a:ext>
                  </a:extLst>
                </a:gridCol>
                <a:gridCol w="378750">
                  <a:extLst>
                    <a:ext uri="{9D8B030D-6E8A-4147-A177-3AD203B41FA5}">
                      <a16:colId xmlns:a16="http://schemas.microsoft.com/office/drawing/2014/main" val="619614205"/>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5005281"/>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8504448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2849992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7974656"/>
                  </a:ext>
                </a:extLst>
              </a:tr>
            </a:tbl>
          </a:graphicData>
        </a:graphic>
      </p:graphicFrame>
      <p:sp>
        <p:nvSpPr>
          <p:cNvPr id="38" name="等腰三角形 37">
            <a:extLst>
              <a:ext uri="{FF2B5EF4-FFF2-40B4-BE49-F238E27FC236}">
                <a16:creationId xmlns:a16="http://schemas.microsoft.com/office/drawing/2014/main" id="{F62BB763-064A-4F3E-AAF2-AD1117AC581D}"/>
              </a:ext>
            </a:extLst>
          </p:cNvPr>
          <p:cNvSpPr/>
          <p:nvPr/>
        </p:nvSpPr>
        <p:spPr>
          <a:xfrm>
            <a:off x="7777211" y="188561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等腰三角形 38">
            <a:extLst>
              <a:ext uri="{FF2B5EF4-FFF2-40B4-BE49-F238E27FC236}">
                <a16:creationId xmlns:a16="http://schemas.microsoft.com/office/drawing/2014/main" id="{A31AC8B6-8D0A-4448-94E8-54AE577D1EF7}"/>
              </a:ext>
            </a:extLst>
          </p:cNvPr>
          <p:cNvSpPr/>
          <p:nvPr/>
        </p:nvSpPr>
        <p:spPr>
          <a:xfrm>
            <a:off x="8168653" y="188561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等腰三角形 39">
            <a:extLst>
              <a:ext uri="{FF2B5EF4-FFF2-40B4-BE49-F238E27FC236}">
                <a16:creationId xmlns:a16="http://schemas.microsoft.com/office/drawing/2014/main" id="{FA7DD38E-7A8C-4C9B-9514-3ED756977AC9}"/>
              </a:ext>
            </a:extLst>
          </p:cNvPr>
          <p:cNvSpPr/>
          <p:nvPr/>
        </p:nvSpPr>
        <p:spPr>
          <a:xfrm>
            <a:off x="8535960" y="1889834"/>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等腰三角形 40">
            <a:extLst>
              <a:ext uri="{FF2B5EF4-FFF2-40B4-BE49-F238E27FC236}">
                <a16:creationId xmlns:a16="http://schemas.microsoft.com/office/drawing/2014/main" id="{A43FB09E-994C-494B-8CD4-22688379DBA1}"/>
              </a:ext>
            </a:extLst>
          </p:cNvPr>
          <p:cNvSpPr/>
          <p:nvPr/>
        </p:nvSpPr>
        <p:spPr>
          <a:xfrm>
            <a:off x="8927402" y="188561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2" name="表格 41">
            <a:extLst>
              <a:ext uri="{FF2B5EF4-FFF2-40B4-BE49-F238E27FC236}">
                <a16:creationId xmlns:a16="http://schemas.microsoft.com/office/drawing/2014/main" id="{6020B5E7-36E3-45B2-8AF6-341944D25F44}"/>
              </a:ext>
            </a:extLst>
          </p:cNvPr>
          <p:cNvGraphicFramePr>
            <a:graphicFrameLocks noGrp="1"/>
          </p:cNvGraphicFramePr>
          <p:nvPr>
            <p:extLst>
              <p:ext uri="{D42A27DB-BD31-4B8C-83A1-F6EECF244321}">
                <p14:modId xmlns:p14="http://schemas.microsoft.com/office/powerpoint/2010/main" val="1705408845"/>
              </p:ext>
            </p:extLst>
          </p:nvPr>
        </p:nvGraphicFramePr>
        <p:xfrm>
          <a:off x="2960909" y="4142365"/>
          <a:ext cx="1515000" cy="146304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76977124"/>
                    </a:ext>
                  </a:extLst>
                </a:gridCol>
                <a:gridCol w="378750">
                  <a:extLst>
                    <a:ext uri="{9D8B030D-6E8A-4147-A177-3AD203B41FA5}">
                      <a16:colId xmlns:a16="http://schemas.microsoft.com/office/drawing/2014/main" val="2105479697"/>
                    </a:ext>
                  </a:extLst>
                </a:gridCol>
                <a:gridCol w="378750">
                  <a:extLst>
                    <a:ext uri="{9D8B030D-6E8A-4147-A177-3AD203B41FA5}">
                      <a16:colId xmlns:a16="http://schemas.microsoft.com/office/drawing/2014/main" val="2874128998"/>
                    </a:ext>
                  </a:extLst>
                </a:gridCol>
                <a:gridCol w="378750">
                  <a:extLst>
                    <a:ext uri="{9D8B030D-6E8A-4147-A177-3AD203B41FA5}">
                      <a16:colId xmlns:a16="http://schemas.microsoft.com/office/drawing/2014/main" val="619614205"/>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5005281"/>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8504448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2849992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7974656"/>
                  </a:ext>
                </a:extLst>
              </a:tr>
            </a:tbl>
          </a:graphicData>
        </a:graphic>
      </p:graphicFrame>
      <p:sp>
        <p:nvSpPr>
          <p:cNvPr id="43" name="等腰三角形 42">
            <a:extLst>
              <a:ext uri="{FF2B5EF4-FFF2-40B4-BE49-F238E27FC236}">
                <a16:creationId xmlns:a16="http://schemas.microsoft.com/office/drawing/2014/main" id="{71B148EF-A88A-45BD-B81D-6A295AD5A86B}"/>
              </a:ext>
            </a:extLst>
          </p:cNvPr>
          <p:cNvSpPr/>
          <p:nvPr/>
        </p:nvSpPr>
        <p:spPr>
          <a:xfrm>
            <a:off x="3054883" y="4257434"/>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等腰三角形 43">
            <a:extLst>
              <a:ext uri="{FF2B5EF4-FFF2-40B4-BE49-F238E27FC236}">
                <a16:creationId xmlns:a16="http://schemas.microsoft.com/office/drawing/2014/main" id="{77F26078-66D1-4349-8477-DEA300F7766C}"/>
              </a:ext>
            </a:extLst>
          </p:cNvPr>
          <p:cNvSpPr/>
          <p:nvPr/>
        </p:nvSpPr>
        <p:spPr>
          <a:xfrm>
            <a:off x="3446325" y="4257434"/>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等腰三角形 44">
            <a:extLst>
              <a:ext uri="{FF2B5EF4-FFF2-40B4-BE49-F238E27FC236}">
                <a16:creationId xmlns:a16="http://schemas.microsoft.com/office/drawing/2014/main" id="{36EB1E5B-7FDD-4ECB-8258-3F57C6132D67}"/>
              </a:ext>
            </a:extLst>
          </p:cNvPr>
          <p:cNvSpPr/>
          <p:nvPr/>
        </p:nvSpPr>
        <p:spPr>
          <a:xfrm>
            <a:off x="3813632" y="4261651"/>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45">
            <a:extLst>
              <a:ext uri="{FF2B5EF4-FFF2-40B4-BE49-F238E27FC236}">
                <a16:creationId xmlns:a16="http://schemas.microsoft.com/office/drawing/2014/main" id="{7ECC8672-F9ED-49F3-8128-2E822C6E3E79}"/>
              </a:ext>
            </a:extLst>
          </p:cNvPr>
          <p:cNvSpPr/>
          <p:nvPr/>
        </p:nvSpPr>
        <p:spPr>
          <a:xfrm>
            <a:off x="4205074" y="4257434"/>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7" name="表格 6">
            <a:extLst>
              <a:ext uri="{FF2B5EF4-FFF2-40B4-BE49-F238E27FC236}">
                <a16:creationId xmlns:a16="http://schemas.microsoft.com/office/drawing/2014/main" id="{7E6829E2-4A43-4216-B103-1F136D4D0F2C}"/>
              </a:ext>
            </a:extLst>
          </p:cNvPr>
          <p:cNvGraphicFramePr>
            <a:graphicFrameLocks noGrp="1"/>
          </p:cNvGraphicFramePr>
          <p:nvPr>
            <p:extLst>
              <p:ext uri="{D42A27DB-BD31-4B8C-83A1-F6EECF244321}">
                <p14:modId xmlns:p14="http://schemas.microsoft.com/office/powerpoint/2010/main" val="3713041691"/>
              </p:ext>
            </p:extLst>
          </p:nvPr>
        </p:nvGraphicFramePr>
        <p:xfrm>
          <a:off x="5279140" y="4137083"/>
          <a:ext cx="1893750" cy="146304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1280846411"/>
                    </a:ext>
                  </a:extLst>
                </a:gridCol>
                <a:gridCol w="378750">
                  <a:extLst>
                    <a:ext uri="{9D8B030D-6E8A-4147-A177-3AD203B41FA5}">
                      <a16:colId xmlns:a16="http://schemas.microsoft.com/office/drawing/2014/main" val="1073977862"/>
                    </a:ext>
                  </a:extLst>
                </a:gridCol>
                <a:gridCol w="378750">
                  <a:extLst>
                    <a:ext uri="{9D8B030D-6E8A-4147-A177-3AD203B41FA5}">
                      <a16:colId xmlns:a16="http://schemas.microsoft.com/office/drawing/2014/main" val="1715870682"/>
                    </a:ext>
                  </a:extLst>
                </a:gridCol>
                <a:gridCol w="378750">
                  <a:extLst>
                    <a:ext uri="{9D8B030D-6E8A-4147-A177-3AD203B41FA5}">
                      <a16:colId xmlns:a16="http://schemas.microsoft.com/office/drawing/2014/main" val="3857495256"/>
                    </a:ext>
                  </a:extLst>
                </a:gridCol>
                <a:gridCol w="378750">
                  <a:extLst>
                    <a:ext uri="{9D8B030D-6E8A-4147-A177-3AD203B41FA5}">
                      <a16:colId xmlns:a16="http://schemas.microsoft.com/office/drawing/2014/main" val="4258516632"/>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4711912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48958833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348513108"/>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963261680"/>
                  </a:ext>
                </a:extLst>
              </a:tr>
            </a:tbl>
          </a:graphicData>
        </a:graphic>
      </p:graphicFrame>
      <p:sp>
        <p:nvSpPr>
          <p:cNvPr id="48" name="等腰三角形 47">
            <a:extLst>
              <a:ext uri="{FF2B5EF4-FFF2-40B4-BE49-F238E27FC236}">
                <a16:creationId xmlns:a16="http://schemas.microsoft.com/office/drawing/2014/main" id="{86DABFA7-54D2-44B6-9A3A-9BA86BE23F1B}"/>
              </a:ext>
            </a:extLst>
          </p:cNvPr>
          <p:cNvSpPr/>
          <p:nvPr/>
        </p:nvSpPr>
        <p:spPr>
          <a:xfrm>
            <a:off x="5369501" y="459330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等腰三角形 48">
            <a:extLst>
              <a:ext uri="{FF2B5EF4-FFF2-40B4-BE49-F238E27FC236}">
                <a16:creationId xmlns:a16="http://schemas.microsoft.com/office/drawing/2014/main" id="{5C60C12F-FEF2-4142-A59B-068460502D4D}"/>
              </a:ext>
            </a:extLst>
          </p:cNvPr>
          <p:cNvSpPr/>
          <p:nvPr/>
        </p:nvSpPr>
        <p:spPr>
          <a:xfrm>
            <a:off x="5354513" y="4978695"/>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等腰三角形 49">
            <a:extLst>
              <a:ext uri="{FF2B5EF4-FFF2-40B4-BE49-F238E27FC236}">
                <a16:creationId xmlns:a16="http://schemas.microsoft.com/office/drawing/2014/main" id="{49A099B8-E97E-42FE-A889-8A15910F387D}"/>
              </a:ext>
            </a:extLst>
          </p:cNvPr>
          <p:cNvSpPr/>
          <p:nvPr/>
        </p:nvSpPr>
        <p:spPr>
          <a:xfrm>
            <a:off x="5353241" y="5326350"/>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等腰三角形 51">
            <a:extLst>
              <a:ext uri="{FF2B5EF4-FFF2-40B4-BE49-F238E27FC236}">
                <a16:creationId xmlns:a16="http://schemas.microsoft.com/office/drawing/2014/main" id="{16AC54E7-3AA5-41E0-A6E4-9A154C3440D8}"/>
              </a:ext>
            </a:extLst>
          </p:cNvPr>
          <p:cNvSpPr/>
          <p:nvPr/>
        </p:nvSpPr>
        <p:spPr>
          <a:xfrm>
            <a:off x="5370724" y="423633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3" name="表格 6">
            <a:extLst>
              <a:ext uri="{FF2B5EF4-FFF2-40B4-BE49-F238E27FC236}">
                <a16:creationId xmlns:a16="http://schemas.microsoft.com/office/drawing/2014/main" id="{E7BE33FE-D30A-4886-AEF0-862D7B69ED6D}"/>
              </a:ext>
            </a:extLst>
          </p:cNvPr>
          <p:cNvGraphicFramePr>
            <a:graphicFrameLocks noGrp="1"/>
          </p:cNvGraphicFramePr>
          <p:nvPr>
            <p:extLst>
              <p:ext uri="{D42A27DB-BD31-4B8C-83A1-F6EECF244321}">
                <p14:modId xmlns:p14="http://schemas.microsoft.com/office/powerpoint/2010/main" val="2146373871"/>
              </p:ext>
            </p:extLst>
          </p:nvPr>
        </p:nvGraphicFramePr>
        <p:xfrm>
          <a:off x="7976121" y="4137083"/>
          <a:ext cx="1893750" cy="146304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1280846411"/>
                    </a:ext>
                  </a:extLst>
                </a:gridCol>
                <a:gridCol w="378750">
                  <a:extLst>
                    <a:ext uri="{9D8B030D-6E8A-4147-A177-3AD203B41FA5}">
                      <a16:colId xmlns:a16="http://schemas.microsoft.com/office/drawing/2014/main" val="1073977862"/>
                    </a:ext>
                  </a:extLst>
                </a:gridCol>
                <a:gridCol w="378750">
                  <a:extLst>
                    <a:ext uri="{9D8B030D-6E8A-4147-A177-3AD203B41FA5}">
                      <a16:colId xmlns:a16="http://schemas.microsoft.com/office/drawing/2014/main" val="1715870682"/>
                    </a:ext>
                  </a:extLst>
                </a:gridCol>
                <a:gridCol w="378750">
                  <a:extLst>
                    <a:ext uri="{9D8B030D-6E8A-4147-A177-3AD203B41FA5}">
                      <a16:colId xmlns:a16="http://schemas.microsoft.com/office/drawing/2014/main" val="3857495256"/>
                    </a:ext>
                  </a:extLst>
                </a:gridCol>
                <a:gridCol w="378750">
                  <a:extLst>
                    <a:ext uri="{9D8B030D-6E8A-4147-A177-3AD203B41FA5}">
                      <a16:colId xmlns:a16="http://schemas.microsoft.com/office/drawing/2014/main" val="4258516632"/>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4711912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48958833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348513108"/>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963261680"/>
                  </a:ext>
                </a:extLst>
              </a:tr>
            </a:tbl>
          </a:graphicData>
        </a:graphic>
      </p:graphicFrame>
      <p:sp>
        <p:nvSpPr>
          <p:cNvPr id="58" name="等腰三角形 57">
            <a:extLst>
              <a:ext uri="{FF2B5EF4-FFF2-40B4-BE49-F238E27FC236}">
                <a16:creationId xmlns:a16="http://schemas.microsoft.com/office/drawing/2014/main" id="{59F6AAD0-781C-45FB-B5FD-0F789B602B5C}"/>
              </a:ext>
            </a:extLst>
          </p:cNvPr>
          <p:cNvSpPr/>
          <p:nvPr/>
        </p:nvSpPr>
        <p:spPr>
          <a:xfrm>
            <a:off x="8067705" y="423633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3C0E9112-209D-4BA5-97C4-2BF3FB691517}"/>
                  </a:ext>
                </a:extLst>
              </p:cNvPr>
              <p:cNvSpPr txBox="1"/>
              <p:nvPr/>
            </p:nvSpPr>
            <p:spPr>
              <a:xfrm>
                <a:off x="3582571" y="1171954"/>
                <a:ext cx="2151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𝑄</m:t>
                      </m:r>
                    </m:oMath>
                  </m:oMathPara>
                </a14:m>
                <a:endParaRPr lang="zh-CN" altLang="en-US" dirty="0"/>
              </a:p>
            </p:txBody>
          </p:sp>
        </mc:Choice>
        <mc:Fallback xmlns="">
          <p:sp>
            <p:nvSpPr>
              <p:cNvPr id="10" name="文本框 9">
                <a:extLst>
                  <a:ext uri="{FF2B5EF4-FFF2-40B4-BE49-F238E27FC236}">
                    <a16:creationId xmlns:a16="http://schemas.microsoft.com/office/drawing/2014/main" id="{3C0E9112-209D-4BA5-97C4-2BF3FB691517}"/>
                  </a:ext>
                </a:extLst>
              </p:cNvPr>
              <p:cNvSpPr txBox="1">
                <a:spLocks noRot="1" noChangeAspect="1" noMove="1" noResize="1" noEditPoints="1" noAdjustHandles="1" noChangeArrowheads="1" noChangeShapeType="1" noTextEdit="1"/>
              </p:cNvSpPr>
              <p:nvPr/>
            </p:nvSpPr>
            <p:spPr>
              <a:xfrm>
                <a:off x="3582571" y="1171954"/>
                <a:ext cx="215122" cy="276999"/>
              </a:xfrm>
              <a:prstGeom prst="rect">
                <a:avLst/>
              </a:prstGeom>
              <a:blipFill>
                <a:blip r:embed="rId4"/>
                <a:stretch>
                  <a:fillRect l="-37143" r="-34286" b="-282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5569E040-33B3-4F4A-A95C-60D804B51B1A}"/>
                  </a:ext>
                </a:extLst>
              </p:cNvPr>
              <p:cNvSpPr txBox="1"/>
              <p:nvPr/>
            </p:nvSpPr>
            <p:spPr>
              <a:xfrm>
                <a:off x="6074854" y="1173908"/>
                <a:ext cx="3456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𝐾</m:t>
                          </m:r>
                        </m:e>
                        <m:sup>
                          <m:r>
                            <a:rPr lang="en-US" altLang="zh-CN" b="0" i="1" smtClean="0">
                              <a:latin typeface="Cambria Math" panose="02040503050406030204" pitchFamily="18" charset="0"/>
                            </a:rPr>
                            <m:t>𝑇</m:t>
                          </m:r>
                        </m:sup>
                      </m:sSup>
                    </m:oMath>
                  </m:oMathPara>
                </a14:m>
                <a:endParaRPr lang="zh-CN" altLang="en-US" dirty="0"/>
              </a:p>
            </p:txBody>
          </p:sp>
        </mc:Choice>
        <mc:Fallback xmlns="">
          <p:sp>
            <p:nvSpPr>
              <p:cNvPr id="60" name="文本框 59">
                <a:extLst>
                  <a:ext uri="{FF2B5EF4-FFF2-40B4-BE49-F238E27FC236}">
                    <a16:creationId xmlns:a16="http://schemas.microsoft.com/office/drawing/2014/main" id="{5569E040-33B3-4F4A-A95C-60D804B51B1A}"/>
                  </a:ext>
                </a:extLst>
              </p:cNvPr>
              <p:cNvSpPr txBox="1">
                <a:spLocks noRot="1" noChangeAspect="1" noMove="1" noResize="1" noEditPoints="1" noAdjustHandles="1" noChangeArrowheads="1" noChangeShapeType="1" noTextEdit="1"/>
              </p:cNvSpPr>
              <p:nvPr/>
            </p:nvSpPr>
            <p:spPr>
              <a:xfrm>
                <a:off x="6074854" y="1173908"/>
                <a:ext cx="345671" cy="276999"/>
              </a:xfrm>
              <a:prstGeom prst="rect">
                <a:avLst/>
              </a:prstGeom>
              <a:blipFill>
                <a:blip r:embed="rId5"/>
                <a:stretch>
                  <a:fillRect l="-17857" t="-4444" r="-5357"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86614134-1F1F-48FB-82AF-BE48B81F69F7}"/>
                  </a:ext>
                </a:extLst>
              </p:cNvPr>
              <p:cNvSpPr txBox="1"/>
              <p:nvPr/>
            </p:nvSpPr>
            <p:spPr>
              <a:xfrm>
                <a:off x="8301156" y="1169845"/>
                <a:ext cx="255711" cy="2838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𝑀</m:t>
                          </m:r>
                        </m:e>
                      </m:acc>
                    </m:oMath>
                  </m:oMathPara>
                </a14:m>
                <a:endParaRPr lang="zh-CN" altLang="en-US" dirty="0"/>
              </a:p>
            </p:txBody>
          </p:sp>
        </mc:Choice>
        <mc:Fallback xmlns="">
          <p:sp>
            <p:nvSpPr>
              <p:cNvPr id="61" name="文本框 60">
                <a:extLst>
                  <a:ext uri="{FF2B5EF4-FFF2-40B4-BE49-F238E27FC236}">
                    <a16:creationId xmlns:a16="http://schemas.microsoft.com/office/drawing/2014/main" id="{86614134-1F1F-48FB-82AF-BE48B81F69F7}"/>
                  </a:ext>
                </a:extLst>
              </p:cNvPr>
              <p:cNvSpPr txBox="1">
                <a:spLocks noRot="1" noChangeAspect="1" noMove="1" noResize="1" noEditPoints="1" noAdjustHandles="1" noChangeArrowheads="1" noChangeShapeType="1" noTextEdit="1"/>
              </p:cNvSpPr>
              <p:nvPr/>
            </p:nvSpPr>
            <p:spPr>
              <a:xfrm>
                <a:off x="8301156" y="1169845"/>
                <a:ext cx="255711" cy="283860"/>
              </a:xfrm>
              <a:prstGeom prst="rect">
                <a:avLst/>
              </a:prstGeom>
              <a:blipFill>
                <a:blip r:embed="rId6"/>
                <a:stretch>
                  <a:fillRect l="-23810" t="-28261" r="-57143"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FB01A51D-797A-46ED-8FFA-F6229E0F728F}"/>
                  </a:ext>
                </a:extLst>
              </p:cNvPr>
              <p:cNvSpPr txBox="1"/>
              <p:nvPr/>
            </p:nvSpPr>
            <p:spPr>
              <a:xfrm>
                <a:off x="3468449" y="5918053"/>
                <a:ext cx="2557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62" name="文本框 61">
                <a:extLst>
                  <a:ext uri="{FF2B5EF4-FFF2-40B4-BE49-F238E27FC236}">
                    <a16:creationId xmlns:a16="http://schemas.microsoft.com/office/drawing/2014/main" id="{FB01A51D-797A-46ED-8FFA-F6229E0F728F}"/>
                  </a:ext>
                </a:extLst>
              </p:cNvPr>
              <p:cNvSpPr txBox="1">
                <a:spLocks noRot="1" noChangeAspect="1" noMove="1" noResize="1" noEditPoints="1" noAdjustHandles="1" noChangeArrowheads="1" noChangeShapeType="1" noTextEdit="1"/>
              </p:cNvSpPr>
              <p:nvPr/>
            </p:nvSpPr>
            <p:spPr>
              <a:xfrm>
                <a:off x="3468449" y="5918053"/>
                <a:ext cx="255711" cy="276999"/>
              </a:xfrm>
              <a:prstGeom prst="rect">
                <a:avLst/>
              </a:prstGeom>
              <a:blipFill>
                <a:blip r:embed="rId7"/>
                <a:stretch>
                  <a:fillRect l="-23810" r="-16667"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56D6E69C-DAD3-4A88-B915-5005871F32A5}"/>
                  </a:ext>
                </a:extLst>
              </p:cNvPr>
              <p:cNvSpPr txBox="1"/>
              <p:nvPr/>
            </p:nvSpPr>
            <p:spPr>
              <a:xfrm>
                <a:off x="6089822" y="5918052"/>
                <a:ext cx="204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𝑉</m:t>
                      </m:r>
                    </m:oMath>
                  </m:oMathPara>
                </a14:m>
                <a:endParaRPr lang="zh-CN" altLang="en-US" dirty="0"/>
              </a:p>
            </p:txBody>
          </p:sp>
        </mc:Choice>
        <mc:Fallback xmlns="">
          <p:sp>
            <p:nvSpPr>
              <p:cNvPr id="63" name="文本框 62">
                <a:extLst>
                  <a:ext uri="{FF2B5EF4-FFF2-40B4-BE49-F238E27FC236}">
                    <a16:creationId xmlns:a16="http://schemas.microsoft.com/office/drawing/2014/main" id="{56D6E69C-DAD3-4A88-B915-5005871F32A5}"/>
                  </a:ext>
                </a:extLst>
              </p:cNvPr>
              <p:cNvSpPr txBox="1">
                <a:spLocks noRot="1" noChangeAspect="1" noMove="1" noResize="1" noEditPoints="1" noAdjustHandles="1" noChangeArrowheads="1" noChangeShapeType="1" noTextEdit="1"/>
              </p:cNvSpPr>
              <p:nvPr/>
            </p:nvSpPr>
            <p:spPr>
              <a:xfrm>
                <a:off x="6089822" y="5918052"/>
                <a:ext cx="204480" cy="276999"/>
              </a:xfrm>
              <a:prstGeom prst="rect">
                <a:avLst/>
              </a:prstGeom>
              <a:blipFill>
                <a:blip r:embed="rId8"/>
                <a:stretch>
                  <a:fillRect l="-29412" r="-20588"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4D233742-0AA1-4BF4-B273-3298D1ABE41C}"/>
                  </a:ext>
                </a:extLst>
              </p:cNvPr>
              <p:cNvSpPr txBox="1"/>
              <p:nvPr/>
            </p:nvSpPr>
            <p:spPr>
              <a:xfrm>
                <a:off x="8875878" y="5918052"/>
                <a:ext cx="2279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𝐻</m:t>
                      </m:r>
                    </m:oMath>
                  </m:oMathPara>
                </a14:m>
                <a:endParaRPr lang="zh-CN" altLang="en-US" dirty="0"/>
              </a:p>
            </p:txBody>
          </p:sp>
        </mc:Choice>
        <mc:Fallback xmlns="">
          <p:sp>
            <p:nvSpPr>
              <p:cNvPr id="64" name="文本框 63">
                <a:extLst>
                  <a:ext uri="{FF2B5EF4-FFF2-40B4-BE49-F238E27FC236}">
                    <a16:creationId xmlns:a16="http://schemas.microsoft.com/office/drawing/2014/main" id="{4D233742-0AA1-4BF4-B273-3298D1ABE41C}"/>
                  </a:ext>
                </a:extLst>
              </p:cNvPr>
              <p:cNvSpPr txBox="1">
                <a:spLocks noRot="1" noChangeAspect="1" noMove="1" noResize="1" noEditPoints="1" noAdjustHandles="1" noChangeArrowheads="1" noChangeShapeType="1" noTextEdit="1"/>
              </p:cNvSpPr>
              <p:nvPr/>
            </p:nvSpPr>
            <p:spPr>
              <a:xfrm>
                <a:off x="8875878" y="5918052"/>
                <a:ext cx="227947" cy="276999"/>
              </a:xfrm>
              <a:prstGeom prst="rect">
                <a:avLst/>
              </a:prstGeom>
              <a:blipFill>
                <a:blip r:embed="rId9"/>
                <a:stretch>
                  <a:fillRect l="-24324" r="-24324"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B26599D0-8BAF-4E66-9650-4C5DA90D73A6}"/>
                  </a:ext>
                </a:extLst>
              </p:cNvPr>
              <p:cNvSpPr txBox="1"/>
              <p:nvPr/>
            </p:nvSpPr>
            <p:spPr>
              <a:xfrm>
                <a:off x="4937231" y="2363568"/>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65" name="文本框 64">
                <a:extLst>
                  <a:ext uri="{FF2B5EF4-FFF2-40B4-BE49-F238E27FC236}">
                    <a16:creationId xmlns:a16="http://schemas.microsoft.com/office/drawing/2014/main" id="{B26599D0-8BAF-4E66-9650-4C5DA90D73A6}"/>
                  </a:ext>
                </a:extLst>
              </p:cNvPr>
              <p:cNvSpPr txBox="1">
                <a:spLocks noRot="1" noChangeAspect="1" noMove="1" noResize="1" noEditPoints="1" noAdjustHandles="1" noChangeArrowheads="1" noChangeShapeType="1" noTextEdit="1"/>
              </p:cNvSpPr>
              <p:nvPr/>
            </p:nvSpPr>
            <p:spPr>
              <a:xfrm>
                <a:off x="4937231" y="2363568"/>
                <a:ext cx="218008" cy="276999"/>
              </a:xfrm>
              <a:prstGeom prst="rect">
                <a:avLst/>
              </a:prstGeom>
              <a:blipFill>
                <a:blip r:embed="rId10"/>
                <a:stretch>
                  <a:fillRect l="-19444" r="-16667"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E1C2A90D-9EF8-4329-A785-7364DCB52715}"/>
                  </a:ext>
                </a:extLst>
              </p:cNvPr>
              <p:cNvSpPr txBox="1"/>
              <p:nvPr/>
            </p:nvSpPr>
            <p:spPr>
              <a:xfrm>
                <a:off x="7209591" y="2363568"/>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66" name="文本框 65">
                <a:extLst>
                  <a:ext uri="{FF2B5EF4-FFF2-40B4-BE49-F238E27FC236}">
                    <a16:creationId xmlns:a16="http://schemas.microsoft.com/office/drawing/2014/main" id="{E1C2A90D-9EF8-4329-A785-7364DCB52715}"/>
                  </a:ext>
                </a:extLst>
              </p:cNvPr>
              <p:cNvSpPr txBox="1">
                <a:spLocks noRot="1" noChangeAspect="1" noMove="1" noResize="1" noEditPoints="1" noAdjustHandles="1" noChangeArrowheads="1" noChangeShapeType="1" noTextEdit="1"/>
              </p:cNvSpPr>
              <p:nvPr/>
            </p:nvSpPr>
            <p:spPr>
              <a:xfrm>
                <a:off x="7209591" y="2363568"/>
                <a:ext cx="226024" cy="276999"/>
              </a:xfrm>
              <a:prstGeom prst="rect">
                <a:avLst/>
              </a:prstGeom>
              <a:blipFill>
                <a:blip r:embed="rId11"/>
                <a:stretch>
                  <a:fillRect l="-13514" r="-81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2247A9D8-DC2A-4E75-9684-0F2D359D0BF1}"/>
                  </a:ext>
                </a:extLst>
              </p:cNvPr>
              <p:cNvSpPr txBox="1"/>
              <p:nvPr/>
            </p:nvSpPr>
            <p:spPr>
              <a:xfrm>
                <a:off x="4768520" y="4730103"/>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67" name="文本框 66">
                <a:extLst>
                  <a:ext uri="{FF2B5EF4-FFF2-40B4-BE49-F238E27FC236}">
                    <a16:creationId xmlns:a16="http://schemas.microsoft.com/office/drawing/2014/main" id="{2247A9D8-DC2A-4E75-9684-0F2D359D0BF1}"/>
                  </a:ext>
                </a:extLst>
              </p:cNvPr>
              <p:cNvSpPr txBox="1">
                <a:spLocks noRot="1" noChangeAspect="1" noMove="1" noResize="1" noEditPoints="1" noAdjustHandles="1" noChangeArrowheads="1" noChangeShapeType="1" noTextEdit="1"/>
              </p:cNvSpPr>
              <p:nvPr/>
            </p:nvSpPr>
            <p:spPr>
              <a:xfrm>
                <a:off x="4768520" y="4730103"/>
                <a:ext cx="218008" cy="276999"/>
              </a:xfrm>
              <a:prstGeom prst="rect">
                <a:avLst/>
              </a:prstGeom>
              <a:blipFill>
                <a:blip r:embed="rId12"/>
                <a:stretch>
                  <a:fillRect l="-19444" r="-16667"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0618B119-7F62-48AF-AF17-36562AC844A6}"/>
                  </a:ext>
                </a:extLst>
              </p:cNvPr>
              <p:cNvSpPr txBox="1"/>
              <p:nvPr/>
            </p:nvSpPr>
            <p:spPr>
              <a:xfrm>
                <a:off x="7461493" y="4687491"/>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68" name="文本框 67">
                <a:extLst>
                  <a:ext uri="{FF2B5EF4-FFF2-40B4-BE49-F238E27FC236}">
                    <a16:creationId xmlns:a16="http://schemas.microsoft.com/office/drawing/2014/main" id="{0618B119-7F62-48AF-AF17-36562AC844A6}"/>
                  </a:ext>
                </a:extLst>
              </p:cNvPr>
              <p:cNvSpPr txBox="1">
                <a:spLocks noRot="1" noChangeAspect="1" noMove="1" noResize="1" noEditPoints="1" noAdjustHandles="1" noChangeArrowheads="1" noChangeShapeType="1" noTextEdit="1"/>
              </p:cNvSpPr>
              <p:nvPr/>
            </p:nvSpPr>
            <p:spPr>
              <a:xfrm>
                <a:off x="7461493" y="4687491"/>
                <a:ext cx="226024" cy="276999"/>
              </a:xfrm>
              <a:prstGeom prst="rect">
                <a:avLst/>
              </a:prstGeom>
              <a:blipFill>
                <a:blip r:embed="rId13"/>
                <a:stretch>
                  <a:fillRect l="-13514" r="-81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904126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pic>
        <p:nvPicPr>
          <p:cNvPr id="4" name="图片 3">
            <a:extLst>
              <a:ext uri="{FF2B5EF4-FFF2-40B4-BE49-F238E27FC236}">
                <a16:creationId xmlns:a16="http://schemas.microsoft.com/office/drawing/2014/main" id="{E0547D03-5AF1-4019-9A12-294CE826D7AC}"/>
              </a:ext>
            </a:extLst>
          </p:cNvPr>
          <p:cNvPicPr>
            <a:picLocks noChangeAspect="1"/>
          </p:cNvPicPr>
          <p:nvPr/>
        </p:nvPicPr>
        <p:blipFill>
          <a:blip r:embed="rId4"/>
          <a:stretch>
            <a:fillRect/>
          </a:stretch>
        </p:blipFill>
        <p:spPr>
          <a:xfrm>
            <a:off x="2152100" y="1795608"/>
            <a:ext cx="6308320" cy="4357921"/>
          </a:xfrm>
          <a:prstGeom prst="rect">
            <a:avLst/>
          </a:prstGeom>
        </p:spPr>
      </p:pic>
    </p:spTree>
    <p:extLst>
      <p:ext uri="{BB962C8B-B14F-4D97-AF65-F5344CB8AC3E}">
        <p14:creationId xmlns:p14="http://schemas.microsoft.com/office/powerpoint/2010/main" val="20167368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a:extLst>
              <a:ext uri="{FF2B5EF4-FFF2-40B4-BE49-F238E27FC236}">
                <a16:creationId xmlns:a16="http://schemas.microsoft.com/office/drawing/2014/main" id="{5E1A158F-CD3F-40F4-9B1A-AF8BE73F5E75}"/>
              </a:ext>
            </a:extLst>
          </p:cNvPr>
          <p:cNvSpPr/>
          <p:nvPr/>
        </p:nvSpPr>
        <p:spPr>
          <a:xfrm>
            <a:off x="5066723" y="2855494"/>
            <a:ext cx="2032987" cy="58356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圆角 7">
            <a:extLst>
              <a:ext uri="{FF2B5EF4-FFF2-40B4-BE49-F238E27FC236}">
                <a16:creationId xmlns:a16="http://schemas.microsoft.com/office/drawing/2014/main" id="{4FA5CA2F-BE70-48A0-9922-98E48EA4FB0D}"/>
              </a:ext>
            </a:extLst>
          </p:cNvPr>
          <p:cNvSpPr/>
          <p:nvPr/>
        </p:nvSpPr>
        <p:spPr>
          <a:xfrm>
            <a:off x="4986825" y="2960846"/>
            <a:ext cx="2032987" cy="583564"/>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2" name="矩形: 圆角 1">
            <a:extLst>
              <a:ext uri="{FF2B5EF4-FFF2-40B4-BE49-F238E27FC236}">
                <a16:creationId xmlns:a16="http://schemas.microsoft.com/office/drawing/2014/main" id="{087386D3-8D1E-4C1F-B269-884E771F2FF7}"/>
              </a:ext>
            </a:extLst>
          </p:cNvPr>
          <p:cNvSpPr/>
          <p:nvPr/>
        </p:nvSpPr>
        <p:spPr>
          <a:xfrm>
            <a:off x="4906928" y="4234649"/>
            <a:ext cx="2032987" cy="441523"/>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单变量划分</a:t>
            </a:r>
          </a:p>
        </p:txBody>
      </p:sp>
      <p:sp>
        <p:nvSpPr>
          <p:cNvPr id="7" name="矩形: 圆角 6">
            <a:extLst>
              <a:ext uri="{FF2B5EF4-FFF2-40B4-BE49-F238E27FC236}">
                <a16:creationId xmlns:a16="http://schemas.microsoft.com/office/drawing/2014/main" id="{1632B712-A200-41E3-A394-84F0F8FB34FF}"/>
              </a:ext>
            </a:extLst>
          </p:cNvPr>
          <p:cNvSpPr/>
          <p:nvPr/>
        </p:nvSpPr>
        <p:spPr>
          <a:xfrm>
            <a:off x="4906927" y="3066198"/>
            <a:ext cx="2032987" cy="58356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缩放点积注意力</a:t>
            </a:r>
          </a:p>
        </p:txBody>
      </p:sp>
      <p:sp>
        <p:nvSpPr>
          <p:cNvPr id="10" name="矩形: 圆角 9">
            <a:extLst>
              <a:ext uri="{FF2B5EF4-FFF2-40B4-BE49-F238E27FC236}">
                <a16:creationId xmlns:a16="http://schemas.microsoft.com/office/drawing/2014/main" id="{7F33EF45-9A20-40CC-AD89-47A9A5627B83}"/>
              </a:ext>
            </a:extLst>
          </p:cNvPr>
          <p:cNvSpPr/>
          <p:nvPr/>
        </p:nvSpPr>
        <p:spPr>
          <a:xfrm>
            <a:off x="5425058" y="1900766"/>
            <a:ext cx="996723" cy="44152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拼接</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CD75134-51A5-4DE3-AAAA-CD7EEF0C0A5E}"/>
                  </a:ext>
                </a:extLst>
              </p:cNvPr>
              <p:cNvSpPr txBox="1"/>
              <p:nvPr/>
            </p:nvSpPr>
            <p:spPr>
              <a:xfrm>
                <a:off x="5066723" y="5152117"/>
                <a:ext cx="19197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𝑄</m:t>
                      </m:r>
                    </m:oMath>
                  </m:oMathPara>
                </a14:m>
                <a:endParaRPr lang="zh-CN" altLang="en-US" sz="1600" dirty="0"/>
              </a:p>
            </p:txBody>
          </p:sp>
        </mc:Choice>
        <mc:Fallback xmlns="">
          <p:sp>
            <p:nvSpPr>
              <p:cNvPr id="11" name="文本框 10">
                <a:extLst>
                  <a:ext uri="{FF2B5EF4-FFF2-40B4-BE49-F238E27FC236}">
                    <a16:creationId xmlns:a16="http://schemas.microsoft.com/office/drawing/2014/main" id="{6CD75134-51A5-4DE3-AAAA-CD7EEF0C0A5E}"/>
                  </a:ext>
                </a:extLst>
              </p:cNvPr>
              <p:cNvSpPr txBox="1">
                <a:spLocks noRot="1" noChangeAspect="1" noMove="1" noResize="1" noEditPoints="1" noAdjustHandles="1" noChangeArrowheads="1" noChangeShapeType="1" noTextEdit="1"/>
              </p:cNvSpPr>
              <p:nvPr/>
            </p:nvSpPr>
            <p:spPr>
              <a:xfrm>
                <a:off x="5066723" y="5152117"/>
                <a:ext cx="191976" cy="246221"/>
              </a:xfrm>
              <a:prstGeom prst="rect">
                <a:avLst/>
              </a:prstGeom>
              <a:blipFill>
                <a:blip r:embed="rId4"/>
                <a:stretch>
                  <a:fillRect l="-31250" r="-28125" b="-268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0FB117DF-5237-499F-BB81-349ACB5A56E1}"/>
                  </a:ext>
                </a:extLst>
              </p:cNvPr>
              <p:cNvSpPr txBox="1"/>
              <p:nvPr/>
            </p:nvSpPr>
            <p:spPr>
              <a:xfrm>
                <a:off x="5788196" y="5152117"/>
                <a:ext cx="19537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𝐾</m:t>
                      </m:r>
                    </m:oMath>
                  </m:oMathPara>
                </a14:m>
                <a:endParaRPr lang="zh-CN" altLang="en-US" sz="1600" dirty="0"/>
              </a:p>
            </p:txBody>
          </p:sp>
        </mc:Choice>
        <mc:Fallback xmlns="">
          <p:sp>
            <p:nvSpPr>
              <p:cNvPr id="12" name="文本框 11">
                <a:extLst>
                  <a:ext uri="{FF2B5EF4-FFF2-40B4-BE49-F238E27FC236}">
                    <a16:creationId xmlns:a16="http://schemas.microsoft.com/office/drawing/2014/main" id="{0FB117DF-5237-499F-BB81-349ACB5A56E1}"/>
                  </a:ext>
                </a:extLst>
              </p:cNvPr>
              <p:cNvSpPr txBox="1">
                <a:spLocks noRot="1" noChangeAspect="1" noMove="1" noResize="1" noEditPoints="1" noAdjustHandles="1" noChangeArrowheads="1" noChangeShapeType="1" noTextEdit="1"/>
              </p:cNvSpPr>
              <p:nvPr/>
            </p:nvSpPr>
            <p:spPr>
              <a:xfrm>
                <a:off x="5788196" y="5152117"/>
                <a:ext cx="195375" cy="246221"/>
              </a:xfrm>
              <a:prstGeom prst="rect">
                <a:avLst/>
              </a:prstGeom>
              <a:blipFill>
                <a:blip r:embed="rId5"/>
                <a:stretch>
                  <a:fillRect l="-25000" r="-18750" b="-48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19625475-3B81-4DE9-9158-B207E588D089}"/>
                  </a:ext>
                </a:extLst>
              </p:cNvPr>
              <p:cNvSpPr txBox="1"/>
              <p:nvPr/>
            </p:nvSpPr>
            <p:spPr>
              <a:xfrm>
                <a:off x="6516338" y="5152117"/>
                <a:ext cx="18126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𝑉</m:t>
                      </m:r>
                    </m:oMath>
                  </m:oMathPara>
                </a14:m>
                <a:endParaRPr lang="zh-CN" altLang="en-US" sz="1600" dirty="0"/>
              </a:p>
            </p:txBody>
          </p:sp>
        </mc:Choice>
        <mc:Fallback xmlns="">
          <p:sp>
            <p:nvSpPr>
              <p:cNvPr id="13" name="文本框 12">
                <a:extLst>
                  <a:ext uri="{FF2B5EF4-FFF2-40B4-BE49-F238E27FC236}">
                    <a16:creationId xmlns:a16="http://schemas.microsoft.com/office/drawing/2014/main" id="{19625475-3B81-4DE9-9158-B207E588D089}"/>
                  </a:ext>
                </a:extLst>
              </p:cNvPr>
              <p:cNvSpPr txBox="1">
                <a:spLocks noRot="1" noChangeAspect="1" noMove="1" noResize="1" noEditPoints="1" noAdjustHandles="1" noChangeArrowheads="1" noChangeShapeType="1" noTextEdit="1"/>
              </p:cNvSpPr>
              <p:nvPr/>
            </p:nvSpPr>
            <p:spPr>
              <a:xfrm>
                <a:off x="6516338" y="5152117"/>
                <a:ext cx="181267" cy="246221"/>
              </a:xfrm>
              <a:prstGeom prst="rect">
                <a:avLst/>
              </a:prstGeom>
              <a:blipFill>
                <a:blip r:embed="rId6"/>
                <a:stretch>
                  <a:fillRect l="-26667" r="-20000" b="-4878"/>
                </a:stretch>
              </a:blipFill>
            </p:spPr>
            <p:txBody>
              <a:bodyPr/>
              <a:lstStyle/>
              <a:p>
                <a:r>
                  <a:rPr lang="zh-CN" altLang="en-US">
                    <a:noFill/>
                  </a:rPr>
                  <a:t> </a:t>
                </a:r>
              </a:p>
            </p:txBody>
          </p:sp>
        </mc:Fallback>
      </mc:AlternateContent>
      <p:cxnSp>
        <p:nvCxnSpPr>
          <p:cNvPr id="5" name="直接箭头连接符 4">
            <a:extLst>
              <a:ext uri="{FF2B5EF4-FFF2-40B4-BE49-F238E27FC236}">
                <a16:creationId xmlns:a16="http://schemas.microsoft.com/office/drawing/2014/main" id="{AB7C82A7-3B94-48CC-9B7D-38037250D942}"/>
              </a:ext>
            </a:extLst>
          </p:cNvPr>
          <p:cNvCxnSpPr>
            <a:stCxn id="11" idx="0"/>
          </p:cNvCxnSpPr>
          <p:nvPr/>
        </p:nvCxnSpPr>
        <p:spPr>
          <a:xfrm flipV="1">
            <a:off x="5162711" y="4749553"/>
            <a:ext cx="11573"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76C8754F-6840-4997-A1FB-A1046AFEF01F}"/>
              </a:ext>
            </a:extLst>
          </p:cNvPr>
          <p:cNvCxnSpPr/>
          <p:nvPr/>
        </p:nvCxnSpPr>
        <p:spPr>
          <a:xfrm flipV="1">
            <a:off x="5899091"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805B6477-806E-442F-9A17-1597FE5F28DA}"/>
              </a:ext>
            </a:extLst>
          </p:cNvPr>
          <p:cNvCxnSpPr/>
          <p:nvPr/>
        </p:nvCxnSpPr>
        <p:spPr>
          <a:xfrm flipV="1">
            <a:off x="6618578"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F5CD3888-9353-403A-8AD8-839078F9DEA6}"/>
              </a:ext>
            </a:extLst>
          </p:cNvPr>
          <p:cNvCxnSpPr>
            <a:cxnSpLocks/>
          </p:cNvCxnSpPr>
          <p:nvPr/>
        </p:nvCxnSpPr>
        <p:spPr>
          <a:xfrm flipV="1">
            <a:off x="5174284"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24" name="直接箭头连接符 23">
            <a:extLst>
              <a:ext uri="{FF2B5EF4-FFF2-40B4-BE49-F238E27FC236}">
                <a16:creationId xmlns:a16="http://schemas.microsoft.com/office/drawing/2014/main" id="{2500D2FD-5947-42AB-B06E-EEBBFAE90385}"/>
              </a:ext>
            </a:extLst>
          </p:cNvPr>
          <p:cNvCxnSpPr>
            <a:cxnSpLocks/>
          </p:cNvCxnSpPr>
          <p:nvPr/>
        </p:nvCxnSpPr>
        <p:spPr>
          <a:xfrm flipV="1">
            <a:off x="5881418"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25" name="直接箭头连接符 24">
            <a:extLst>
              <a:ext uri="{FF2B5EF4-FFF2-40B4-BE49-F238E27FC236}">
                <a16:creationId xmlns:a16="http://schemas.microsoft.com/office/drawing/2014/main" id="{68F676DC-C201-4458-BFEA-5EEF20B02F1F}"/>
              </a:ext>
            </a:extLst>
          </p:cNvPr>
          <p:cNvCxnSpPr>
            <a:cxnSpLocks/>
          </p:cNvCxnSpPr>
          <p:nvPr/>
        </p:nvCxnSpPr>
        <p:spPr>
          <a:xfrm flipV="1">
            <a:off x="6618578"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22" name="直接箭头连接符 21">
            <a:extLst>
              <a:ext uri="{FF2B5EF4-FFF2-40B4-BE49-F238E27FC236}">
                <a16:creationId xmlns:a16="http://schemas.microsoft.com/office/drawing/2014/main" id="{06B8EE1F-89EA-4089-B1C1-076D9006D419}"/>
              </a:ext>
            </a:extLst>
          </p:cNvPr>
          <p:cNvCxnSpPr>
            <a:cxnSpLocks/>
          </p:cNvCxnSpPr>
          <p:nvPr/>
        </p:nvCxnSpPr>
        <p:spPr>
          <a:xfrm flipV="1">
            <a:off x="5699463" y="2342288"/>
            <a:ext cx="0" cy="72391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C434DFAA-49C9-4B10-8CA0-950175ADD555}"/>
              </a:ext>
            </a:extLst>
          </p:cNvPr>
          <p:cNvCxnSpPr/>
          <p:nvPr/>
        </p:nvCxnSpPr>
        <p:spPr>
          <a:xfrm flipV="1">
            <a:off x="5854740" y="2342288"/>
            <a:ext cx="0" cy="61855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D1B93C4B-CC87-43FD-A697-EA9EE6FA601D}"/>
              </a:ext>
            </a:extLst>
          </p:cNvPr>
          <p:cNvCxnSpPr>
            <a:cxnSpLocks/>
          </p:cNvCxnSpPr>
          <p:nvPr/>
        </p:nvCxnSpPr>
        <p:spPr>
          <a:xfrm flipH="1" flipV="1">
            <a:off x="5984759" y="2342288"/>
            <a:ext cx="1" cy="513206"/>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16358C50-AF21-49FF-B0F2-93DD71EF5A9F}"/>
              </a:ext>
            </a:extLst>
          </p:cNvPr>
          <p:cNvCxnSpPr>
            <a:stCxn id="10" idx="0"/>
          </p:cNvCxnSpPr>
          <p:nvPr/>
        </p:nvCxnSpPr>
        <p:spPr>
          <a:xfrm flipH="1" flipV="1">
            <a:off x="5923419" y="1340528"/>
            <a:ext cx="1" cy="560238"/>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右大括号 39">
            <a:extLst>
              <a:ext uri="{FF2B5EF4-FFF2-40B4-BE49-F238E27FC236}">
                <a16:creationId xmlns:a16="http://schemas.microsoft.com/office/drawing/2014/main" id="{8DB68BF7-2FD2-4E45-B975-334DF656F6C8}"/>
              </a:ext>
            </a:extLst>
          </p:cNvPr>
          <p:cNvSpPr/>
          <p:nvPr/>
        </p:nvSpPr>
        <p:spPr>
          <a:xfrm>
            <a:off x="7120694" y="2855494"/>
            <a:ext cx="319596" cy="794266"/>
          </a:xfrm>
          <a:prstGeom prst="rightBrace">
            <a:avLst/>
          </a:prstGeom>
          <a:solidFill>
            <a:schemeClr val="bg1"/>
          </a:solidFill>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B44BA270-D562-4A3F-B21E-2A63A9A07FCD}"/>
                  </a:ext>
                </a:extLst>
              </p:cNvPr>
              <p:cNvSpPr txBox="1"/>
              <p:nvPr/>
            </p:nvSpPr>
            <p:spPr>
              <a:xfrm>
                <a:off x="7621070" y="3129516"/>
                <a:ext cx="4263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𝑀</m:t>
                      </m:r>
                      <m:r>
                        <a:rPr lang="zh-CN" altLang="en-US" sz="1600" i="1">
                          <a:latin typeface="Cambria Math" panose="02040503050406030204" pitchFamily="18" charset="0"/>
                        </a:rPr>
                        <m:t>层</m:t>
                      </m:r>
                    </m:oMath>
                  </m:oMathPara>
                </a14:m>
                <a:endParaRPr lang="zh-CN" altLang="en-US" sz="1600" dirty="0"/>
              </a:p>
            </p:txBody>
          </p:sp>
        </mc:Choice>
        <mc:Fallback xmlns="">
          <p:sp>
            <p:nvSpPr>
              <p:cNvPr id="44" name="文本框 43">
                <a:extLst>
                  <a:ext uri="{FF2B5EF4-FFF2-40B4-BE49-F238E27FC236}">
                    <a16:creationId xmlns:a16="http://schemas.microsoft.com/office/drawing/2014/main" id="{B44BA270-D562-4A3F-B21E-2A63A9A07FCD}"/>
                  </a:ext>
                </a:extLst>
              </p:cNvPr>
              <p:cNvSpPr txBox="1">
                <a:spLocks noRot="1" noChangeAspect="1" noMove="1" noResize="1" noEditPoints="1" noAdjustHandles="1" noChangeArrowheads="1" noChangeShapeType="1" noTextEdit="1"/>
              </p:cNvSpPr>
              <p:nvPr/>
            </p:nvSpPr>
            <p:spPr>
              <a:xfrm>
                <a:off x="7621070" y="3129516"/>
                <a:ext cx="426399" cy="246221"/>
              </a:xfrm>
              <a:prstGeom prst="rect">
                <a:avLst/>
              </a:prstGeom>
              <a:blipFill>
                <a:blip r:embed="rId7"/>
                <a:stretch>
                  <a:fillRect l="-10000" t="-2439" r="-14286" b="-219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0473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圆角 23">
            <a:extLst>
              <a:ext uri="{FF2B5EF4-FFF2-40B4-BE49-F238E27FC236}">
                <a16:creationId xmlns:a16="http://schemas.microsoft.com/office/drawing/2014/main" id="{596B4FA3-B628-45B7-A523-980345995835}"/>
              </a:ext>
            </a:extLst>
          </p:cNvPr>
          <p:cNvSpPr/>
          <p:nvPr/>
        </p:nvSpPr>
        <p:spPr>
          <a:xfrm>
            <a:off x="5066723" y="2855494"/>
            <a:ext cx="2032987" cy="58356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圆角 24">
            <a:extLst>
              <a:ext uri="{FF2B5EF4-FFF2-40B4-BE49-F238E27FC236}">
                <a16:creationId xmlns:a16="http://schemas.microsoft.com/office/drawing/2014/main" id="{1CEEE8FA-0FD0-4470-98A2-538590F838F8}"/>
              </a:ext>
            </a:extLst>
          </p:cNvPr>
          <p:cNvSpPr/>
          <p:nvPr/>
        </p:nvSpPr>
        <p:spPr>
          <a:xfrm>
            <a:off x="4986825" y="2960846"/>
            <a:ext cx="2032987" cy="583564"/>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圆角 25">
            <a:extLst>
              <a:ext uri="{FF2B5EF4-FFF2-40B4-BE49-F238E27FC236}">
                <a16:creationId xmlns:a16="http://schemas.microsoft.com/office/drawing/2014/main" id="{A080077E-8BAA-4147-8B59-76B5A8A64A03}"/>
              </a:ext>
            </a:extLst>
          </p:cNvPr>
          <p:cNvSpPr/>
          <p:nvPr/>
        </p:nvSpPr>
        <p:spPr>
          <a:xfrm>
            <a:off x="4906928" y="4234649"/>
            <a:ext cx="2032987" cy="441523"/>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单变量序列分离</a:t>
            </a:r>
          </a:p>
        </p:txBody>
      </p:sp>
      <p:sp>
        <p:nvSpPr>
          <p:cNvPr id="27" name="矩形: 圆角 26">
            <a:extLst>
              <a:ext uri="{FF2B5EF4-FFF2-40B4-BE49-F238E27FC236}">
                <a16:creationId xmlns:a16="http://schemas.microsoft.com/office/drawing/2014/main" id="{86DA81F4-32A0-4CFC-9F8B-2BB30C564D1D}"/>
              </a:ext>
            </a:extLst>
          </p:cNvPr>
          <p:cNvSpPr/>
          <p:nvPr/>
        </p:nvSpPr>
        <p:spPr>
          <a:xfrm>
            <a:off x="4906927" y="3066198"/>
            <a:ext cx="2032987" cy="58356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缩放点积注意力</a:t>
            </a:r>
          </a:p>
        </p:txBody>
      </p:sp>
      <p:sp>
        <p:nvSpPr>
          <p:cNvPr id="28" name="矩形: 圆角 27">
            <a:extLst>
              <a:ext uri="{FF2B5EF4-FFF2-40B4-BE49-F238E27FC236}">
                <a16:creationId xmlns:a16="http://schemas.microsoft.com/office/drawing/2014/main" id="{08A0D913-DDA7-4169-9429-D7A00DABCC25}"/>
              </a:ext>
            </a:extLst>
          </p:cNvPr>
          <p:cNvSpPr/>
          <p:nvPr/>
        </p:nvSpPr>
        <p:spPr>
          <a:xfrm>
            <a:off x="5425058" y="1900766"/>
            <a:ext cx="996723" cy="44152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拼接</a:t>
            </a:r>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12F2BC89-36EB-4188-8A4E-85B3F8FCCA5A}"/>
                  </a:ext>
                </a:extLst>
              </p:cNvPr>
              <p:cNvSpPr txBox="1"/>
              <p:nvPr/>
            </p:nvSpPr>
            <p:spPr>
              <a:xfrm>
                <a:off x="5066723" y="5152117"/>
                <a:ext cx="19197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𝑄</m:t>
                      </m:r>
                    </m:oMath>
                  </m:oMathPara>
                </a14:m>
                <a:endParaRPr lang="zh-CN" altLang="en-US" sz="1600" dirty="0"/>
              </a:p>
            </p:txBody>
          </p:sp>
        </mc:Choice>
        <mc:Fallback xmlns="">
          <p:sp>
            <p:nvSpPr>
              <p:cNvPr id="29" name="文本框 28">
                <a:extLst>
                  <a:ext uri="{FF2B5EF4-FFF2-40B4-BE49-F238E27FC236}">
                    <a16:creationId xmlns:a16="http://schemas.microsoft.com/office/drawing/2014/main" id="{12F2BC89-36EB-4188-8A4E-85B3F8FCCA5A}"/>
                  </a:ext>
                </a:extLst>
              </p:cNvPr>
              <p:cNvSpPr txBox="1">
                <a:spLocks noRot="1" noChangeAspect="1" noMove="1" noResize="1" noEditPoints="1" noAdjustHandles="1" noChangeArrowheads="1" noChangeShapeType="1" noTextEdit="1"/>
              </p:cNvSpPr>
              <p:nvPr/>
            </p:nvSpPr>
            <p:spPr>
              <a:xfrm>
                <a:off x="5066723" y="5152117"/>
                <a:ext cx="191976" cy="246221"/>
              </a:xfrm>
              <a:prstGeom prst="rect">
                <a:avLst/>
              </a:prstGeom>
              <a:blipFill>
                <a:blip r:embed="rId2"/>
                <a:stretch>
                  <a:fillRect l="-31250" r="-28125" b="-268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DAA59675-3BB8-4D72-8A6F-0854BE698855}"/>
                  </a:ext>
                </a:extLst>
              </p:cNvPr>
              <p:cNvSpPr txBox="1"/>
              <p:nvPr/>
            </p:nvSpPr>
            <p:spPr>
              <a:xfrm>
                <a:off x="5788196" y="5152117"/>
                <a:ext cx="19537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𝐾</m:t>
                      </m:r>
                    </m:oMath>
                  </m:oMathPara>
                </a14:m>
                <a:endParaRPr lang="zh-CN" altLang="en-US" sz="1600" dirty="0"/>
              </a:p>
            </p:txBody>
          </p:sp>
        </mc:Choice>
        <mc:Fallback xmlns="">
          <p:sp>
            <p:nvSpPr>
              <p:cNvPr id="30" name="文本框 29">
                <a:extLst>
                  <a:ext uri="{FF2B5EF4-FFF2-40B4-BE49-F238E27FC236}">
                    <a16:creationId xmlns:a16="http://schemas.microsoft.com/office/drawing/2014/main" id="{DAA59675-3BB8-4D72-8A6F-0854BE698855}"/>
                  </a:ext>
                </a:extLst>
              </p:cNvPr>
              <p:cNvSpPr txBox="1">
                <a:spLocks noRot="1" noChangeAspect="1" noMove="1" noResize="1" noEditPoints="1" noAdjustHandles="1" noChangeArrowheads="1" noChangeShapeType="1" noTextEdit="1"/>
              </p:cNvSpPr>
              <p:nvPr/>
            </p:nvSpPr>
            <p:spPr>
              <a:xfrm>
                <a:off x="5788196" y="5152117"/>
                <a:ext cx="195375" cy="246221"/>
              </a:xfrm>
              <a:prstGeom prst="rect">
                <a:avLst/>
              </a:prstGeom>
              <a:blipFill>
                <a:blip r:embed="rId3"/>
                <a:stretch>
                  <a:fillRect l="-25000" r="-18750" b="-48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128313CE-73F1-4E07-91D4-183EC3C47394}"/>
                  </a:ext>
                </a:extLst>
              </p:cNvPr>
              <p:cNvSpPr txBox="1"/>
              <p:nvPr/>
            </p:nvSpPr>
            <p:spPr>
              <a:xfrm>
                <a:off x="6516338" y="5152117"/>
                <a:ext cx="18126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𝑉</m:t>
                      </m:r>
                    </m:oMath>
                  </m:oMathPara>
                </a14:m>
                <a:endParaRPr lang="zh-CN" altLang="en-US" sz="1600" dirty="0"/>
              </a:p>
            </p:txBody>
          </p:sp>
        </mc:Choice>
        <mc:Fallback xmlns="">
          <p:sp>
            <p:nvSpPr>
              <p:cNvPr id="31" name="文本框 30">
                <a:extLst>
                  <a:ext uri="{FF2B5EF4-FFF2-40B4-BE49-F238E27FC236}">
                    <a16:creationId xmlns:a16="http://schemas.microsoft.com/office/drawing/2014/main" id="{128313CE-73F1-4E07-91D4-183EC3C47394}"/>
                  </a:ext>
                </a:extLst>
              </p:cNvPr>
              <p:cNvSpPr txBox="1">
                <a:spLocks noRot="1" noChangeAspect="1" noMove="1" noResize="1" noEditPoints="1" noAdjustHandles="1" noChangeArrowheads="1" noChangeShapeType="1" noTextEdit="1"/>
              </p:cNvSpPr>
              <p:nvPr/>
            </p:nvSpPr>
            <p:spPr>
              <a:xfrm>
                <a:off x="6516338" y="5152117"/>
                <a:ext cx="181267" cy="246221"/>
              </a:xfrm>
              <a:prstGeom prst="rect">
                <a:avLst/>
              </a:prstGeom>
              <a:blipFill>
                <a:blip r:embed="rId4"/>
                <a:stretch>
                  <a:fillRect l="-26667" r="-20000" b="-4878"/>
                </a:stretch>
              </a:blipFill>
            </p:spPr>
            <p:txBody>
              <a:bodyPr/>
              <a:lstStyle/>
              <a:p>
                <a:r>
                  <a:rPr lang="zh-CN" altLang="en-US">
                    <a:noFill/>
                  </a:rPr>
                  <a:t> </a:t>
                </a:r>
              </a:p>
            </p:txBody>
          </p:sp>
        </mc:Fallback>
      </mc:AlternateContent>
      <p:cxnSp>
        <p:nvCxnSpPr>
          <p:cNvPr id="32" name="直接箭头连接符 31">
            <a:extLst>
              <a:ext uri="{FF2B5EF4-FFF2-40B4-BE49-F238E27FC236}">
                <a16:creationId xmlns:a16="http://schemas.microsoft.com/office/drawing/2014/main" id="{C7B37750-CEC0-4D51-B215-424E9378E4AB}"/>
              </a:ext>
            </a:extLst>
          </p:cNvPr>
          <p:cNvCxnSpPr>
            <a:stCxn id="29" idx="0"/>
          </p:cNvCxnSpPr>
          <p:nvPr/>
        </p:nvCxnSpPr>
        <p:spPr>
          <a:xfrm flipV="1">
            <a:off x="5162711" y="4749553"/>
            <a:ext cx="11573"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CD9EC212-C2E2-4784-898E-46E7BF8D5E93}"/>
              </a:ext>
            </a:extLst>
          </p:cNvPr>
          <p:cNvCxnSpPr/>
          <p:nvPr/>
        </p:nvCxnSpPr>
        <p:spPr>
          <a:xfrm flipV="1">
            <a:off x="5899091"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44F889AD-B733-4D98-9DCA-35B0B811BD74}"/>
              </a:ext>
            </a:extLst>
          </p:cNvPr>
          <p:cNvCxnSpPr/>
          <p:nvPr/>
        </p:nvCxnSpPr>
        <p:spPr>
          <a:xfrm flipV="1">
            <a:off x="6618578"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1DCC077-088E-453E-B732-6CF3EF625429}"/>
              </a:ext>
            </a:extLst>
          </p:cNvPr>
          <p:cNvCxnSpPr>
            <a:cxnSpLocks/>
          </p:cNvCxnSpPr>
          <p:nvPr/>
        </p:nvCxnSpPr>
        <p:spPr>
          <a:xfrm flipV="1">
            <a:off x="5174284"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6" name="直接箭头连接符 35">
            <a:extLst>
              <a:ext uri="{FF2B5EF4-FFF2-40B4-BE49-F238E27FC236}">
                <a16:creationId xmlns:a16="http://schemas.microsoft.com/office/drawing/2014/main" id="{9D3F7B23-7F1A-4555-BCC4-0C4E62C63C9C}"/>
              </a:ext>
            </a:extLst>
          </p:cNvPr>
          <p:cNvCxnSpPr>
            <a:cxnSpLocks/>
          </p:cNvCxnSpPr>
          <p:nvPr/>
        </p:nvCxnSpPr>
        <p:spPr>
          <a:xfrm flipV="1">
            <a:off x="5881418"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7" name="直接箭头连接符 36">
            <a:extLst>
              <a:ext uri="{FF2B5EF4-FFF2-40B4-BE49-F238E27FC236}">
                <a16:creationId xmlns:a16="http://schemas.microsoft.com/office/drawing/2014/main" id="{AE6B8212-7D3E-40E4-9E18-8EA79EF1155B}"/>
              </a:ext>
            </a:extLst>
          </p:cNvPr>
          <p:cNvCxnSpPr>
            <a:cxnSpLocks/>
          </p:cNvCxnSpPr>
          <p:nvPr/>
        </p:nvCxnSpPr>
        <p:spPr>
          <a:xfrm flipV="1">
            <a:off x="6618578"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8" name="直接箭头连接符 37">
            <a:extLst>
              <a:ext uri="{FF2B5EF4-FFF2-40B4-BE49-F238E27FC236}">
                <a16:creationId xmlns:a16="http://schemas.microsoft.com/office/drawing/2014/main" id="{BAA1EF03-D067-4D2F-BFAF-7701A8926782}"/>
              </a:ext>
            </a:extLst>
          </p:cNvPr>
          <p:cNvCxnSpPr>
            <a:cxnSpLocks/>
          </p:cNvCxnSpPr>
          <p:nvPr/>
        </p:nvCxnSpPr>
        <p:spPr>
          <a:xfrm flipV="1">
            <a:off x="5699463" y="2342288"/>
            <a:ext cx="0" cy="72391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12C0F41-6BA3-4AA9-AD70-14E03C4990C7}"/>
              </a:ext>
            </a:extLst>
          </p:cNvPr>
          <p:cNvCxnSpPr/>
          <p:nvPr/>
        </p:nvCxnSpPr>
        <p:spPr>
          <a:xfrm flipV="1">
            <a:off x="5854740" y="2342288"/>
            <a:ext cx="0" cy="61855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00AD5261-E445-4B33-8492-B75427998C0C}"/>
              </a:ext>
            </a:extLst>
          </p:cNvPr>
          <p:cNvCxnSpPr>
            <a:cxnSpLocks/>
          </p:cNvCxnSpPr>
          <p:nvPr/>
        </p:nvCxnSpPr>
        <p:spPr>
          <a:xfrm flipH="1" flipV="1">
            <a:off x="5984759" y="2342288"/>
            <a:ext cx="1" cy="513206"/>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EC087F03-B17A-4C41-9F14-1F2003D34568}"/>
              </a:ext>
            </a:extLst>
          </p:cNvPr>
          <p:cNvCxnSpPr>
            <a:stCxn id="28" idx="0"/>
          </p:cNvCxnSpPr>
          <p:nvPr/>
        </p:nvCxnSpPr>
        <p:spPr>
          <a:xfrm flipH="1" flipV="1">
            <a:off x="5923419" y="1340528"/>
            <a:ext cx="1" cy="560238"/>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右大括号 41">
            <a:extLst>
              <a:ext uri="{FF2B5EF4-FFF2-40B4-BE49-F238E27FC236}">
                <a16:creationId xmlns:a16="http://schemas.microsoft.com/office/drawing/2014/main" id="{3029578A-44E3-4533-9F93-F40D0307028A}"/>
              </a:ext>
            </a:extLst>
          </p:cNvPr>
          <p:cNvSpPr/>
          <p:nvPr/>
        </p:nvSpPr>
        <p:spPr>
          <a:xfrm>
            <a:off x="7120694" y="2855494"/>
            <a:ext cx="319596" cy="794266"/>
          </a:xfrm>
          <a:prstGeom prst="rightBrace">
            <a:avLst/>
          </a:prstGeom>
          <a:solidFill>
            <a:schemeClr val="bg1"/>
          </a:solidFill>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39DD211C-5D55-40EB-8427-BDEC1CBE6BB9}"/>
                  </a:ext>
                </a:extLst>
              </p:cNvPr>
              <p:cNvSpPr txBox="1"/>
              <p:nvPr/>
            </p:nvSpPr>
            <p:spPr>
              <a:xfrm>
                <a:off x="7621070" y="3129516"/>
                <a:ext cx="4263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𝑀</m:t>
                      </m:r>
                      <m:r>
                        <a:rPr lang="zh-CN" altLang="en-US" sz="1600" i="1">
                          <a:latin typeface="Cambria Math" panose="02040503050406030204" pitchFamily="18" charset="0"/>
                        </a:rPr>
                        <m:t>层</m:t>
                      </m:r>
                    </m:oMath>
                  </m:oMathPara>
                </a14:m>
                <a:endParaRPr lang="zh-CN" altLang="en-US" sz="1600" dirty="0"/>
              </a:p>
            </p:txBody>
          </p:sp>
        </mc:Choice>
        <mc:Fallback xmlns="">
          <p:sp>
            <p:nvSpPr>
              <p:cNvPr id="43" name="文本框 42">
                <a:extLst>
                  <a:ext uri="{FF2B5EF4-FFF2-40B4-BE49-F238E27FC236}">
                    <a16:creationId xmlns:a16="http://schemas.microsoft.com/office/drawing/2014/main" id="{39DD211C-5D55-40EB-8427-BDEC1CBE6BB9}"/>
                  </a:ext>
                </a:extLst>
              </p:cNvPr>
              <p:cNvSpPr txBox="1">
                <a:spLocks noRot="1" noChangeAspect="1" noMove="1" noResize="1" noEditPoints="1" noAdjustHandles="1" noChangeArrowheads="1" noChangeShapeType="1" noTextEdit="1"/>
              </p:cNvSpPr>
              <p:nvPr/>
            </p:nvSpPr>
            <p:spPr>
              <a:xfrm>
                <a:off x="7621070" y="3129516"/>
                <a:ext cx="426399" cy="246221"/>
              </a:xfrm>
              <a:prstGeom prst="rect">
                <a:avLst/>
              </a:prstGeom>
              <a:blipFill>
                <a:blip r:embed="rId5"/>
                <a:stretch>
                  <a:fillRect l="-10000" t="-2439" r="-14286" b="-219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265921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圆角 44">
            <a:extLst>
              <a:ext uri="{FF2B5EF4-FFF2-40B4-BE49-F238E27FC236}">
                <a16:creationId xmlns:a16="http://schemas.microsoft.com/office/drawing/2014/main" id="{B566B53A-95C6-4FAF-81AD-808527D8D9D4}"/>
              </a:ext>
            </a:extLst>
          </p:cNvPr>
          <p:cNvSpPr/>
          <p:nvPr/>
        </p:nvSpPr>
        <p:spPr>
          <a:xfrm>
            <a:off x="4815123" y="4016140"/>
            <a:ext cx="656371" cy="58899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44" name="矩形: 圆角 43">
            <a:extLst>
              <a:ext uri="{FF2B5EF4-FFF2-40B4-BE49-F238E27FC236}">
                <a16:creationId xmlns:a16="http://schemas.microsoft.com/office/drawing/2014/main" id="{2F3CA2A6-6755-4B89-BBD1-9084F2DE2650}"/>
              </a:ext>
            </a:extLst>
          </p:cNvPr>
          <p:cNvSpPr/>
          <p:nvPr/>
        </p:nvSpPr>
        <p:spPr>
          <a:xfrm>
            <a:off x="4743499" y="4075120"/>
            <a:ext cx="656371" cy="58899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24" name="矩形: 圆角 23">
            <a:extLst>
              <a:ext uri="{FF2B5EF4-FFF2-40B4-BE49-F238E27FC236}">
                <a16:creationId xmlns:a16="http://schemas.microsoft.com/office/drawing/2014/main" id="{596B4FA3-B628-45B7-A523-980345995835}"/>
              </a:ext>
            </a:extLst>
          </p:cNvPr>
          <p:cNvSpPr/>
          <p:nvPr/>
        </p:nvSpPr>
        <p:spPr>
          <a:xfrm>
            <a:off x="5066723" y="2855494"/>
            <a:ext cx="2032987" cy="58356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圆角 24">
            <a:extLst>
              <a:ext uri="{FF2B5EF4-FFF2-40B4-BE49-F238E27FC236}">
                <a16:creationId xmlns:a16="http://schemas.microsoft.com/office/drawing/2014/main" id="{1CEEE8FA-0FD0-4470-98A2-538590F838F8}"/>
              </a:ext>
            </a:extLst>
          </p:cNvPr>
          <p:cNvSpPr/>
          <p:nvPr/>
        </p:nvSpPr>
        <p:spPr>
          <a:xfrm>
            <a:off x="4986825" y="2960846"/>
            <a:ext cx="2032987" cy="583564"/>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圆角 26">
            <a:extLst>
              <a:ext uri="{FF2B5EF4-FFF2-40B4-BE49-F238E27FC236}">
                <a16:creationId xmlns:a16="http://schemas.microsoft.com/office/drawing/2014/main" id="{86DA81F4-32A0-4CFC-9F8B-2BB30C564D1D}"/>
              </a:ext>
            </a:extLst>
          </p:cNvPr>
          <p:cNvSpPr/>
          <p:nvPr/>
        </p:nvSpPr>
        <p:spPr>
          <a:xfrm>
            <a:off x="4906927" y="3066198"/>
            <a:ext cx="2032987" cy="58356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缩放点积注意力</a:t>
            </a:r>
          </a:p>
        </p:txBody>
      </p:sp>
      <p:sp>
        <p:nvSpPr>
          <p:cNvPr id="28" name="矩形: 圆角 27">
            <a:extLst>
              <a:ext uri="{FF2B5EF4-FFF2-40B4-BE49-F238E27FC236}">
                <a16:creationId xmlns:a16="http://schemas.microsoft.com/office/drawing/2014/main" id="{08A0D913-DDA7-4169-9429-D7A00DABCC25}"/>
              </a:ext>
            </a:extLst>
          </p:cNvPr>
          <p:cNvSpPr/>
          <p:nvPr/>
        </p:nvSpPr>
        <p:spPr>
          <a:xfrm>
            <a:off x="5374406" y="2071479"/>
            <a:ext cx="1071216" cy="441523"/>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拼接</a:t>
            </a:r>
          </a:p>
        </p:txBody>
      </p:sp>
      <mc:AlternateContent xmlns:mc="http://schemas.openxmlformats.org/markup-compatibility/2006">
        <mc:Choice xmlns:a14="http://schemas.microsoft.com/office/drawing/2010/main" Requires="a14">
          <p:sp>
            <p:nvSpPr>
              <p:cNvPr id="29" name="文本框 28">
                <a:extLst>
                  <a:ext uri="{FF2B5EF4-FFF2-40B4-BE49-F238E27FC236}">
                    <a16:creationId xmlns:a16="http://schemas.microsoft.com/office/drawing/2014/main" id="{12F2BC89-36EB-4188-8A4E-85B3F8FCCA5A}"/>
                  </a:ext>
                </a:extLst>
              </p:cNvPr>
              <p:cNvSpPr txBox="1"/>
              <p:nvPr/>
            </p:nvSpPr>
            <p:spPr>
              <a:xfrm>
                <a:off x="4966027" y="5152117"/>
                <a:ext cx="19197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𝑄</m:t>
                      </m:r>
                    </m:oMath>
                  </m:oMathPara>
                </a14:m>
                <a:endParaRPr lang="zh-CN" altLang="en-US" sz="1600" dirty="0"/>
              </a:p>
            </p:txBody>
          </p:sp>
        </mc:Choice>
        <mc:Fallback>
          <p:sp>
            <p:nvSpPr>
              <p:cNvPr id="29" name="文本框 28">
                <a:extLst>
                  <a:ext uri="{FF2B5EF4-FFF2-40B4-BE49-F238E27FC236}">
                    <a16:creationId xmlns:a16="http://schemas.microsoft.com/office/drawing/2014/main" id="{12F2BC89-36EB-4188-8A4E-85B3F8FCCA5A}"/>
                  </a:ext>
                </a:extLst>
              </p:cNvPr>
              <p:cNvSpPr txBox="1">
                <a:spLocks noRot="1" noChangeAspect="1" noMove="1" noResize="1" noEditPoints="1" noAdjustHandles="1" noChangeArrowheads="1" noChangeShapeType="1" noTextEdit="1"/>
              </p:cNvSpPr>
              <p:nvPr/>
            </p:nvSpPr>
            <p:spPr>
              <a:xfrm>
                <a:off x="4966027" y="5152117"/>
                <a:ext cx="191976" cy="246221"/>
              </a:xfrm>
              <a:prstGeom prst="rect">
                <a:avLst/>
              </a:prstGeom>
              <a:blipFill>
                <a:blip r:embed="rId2"/>
                <a:stretch>
                  <a:fillRect l="-35484" r="-29032" b="-2682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文本框 29">
                <a:extLst>
                  <a:ext uri="{FF2B5EF4-FFF2-40B4-BE49-F238E27FC236}">
                    <a16:creationId xmlns:a16="http://schemas.microsoft.com/office/drawing/2014/main" id="{DAA59675-3BB8-4D72-8A6F-0854BE698855}"/>
                  </a:ext>
                </a:extLst>
              </p:cNvPr>
              <p:cNvSpPr txBox="1"/>
              <p:nvPr/>
            </p:nvSpPr>
            <p:spPr>
              <a:xfrm>
                <a:off x="5843246" y="5152296"/>
                <a:ext cx="19537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𝐾</m:t>
                      </m:r>
                    </m:oMath>
                  </m:oMathPara>
                </a14:m>
                <a:endParaRPr lang="zh-CN" altLang="en-US" sz="1600" dirty="0"/>
              </a:p>
            </p:txBody>
          </p:sp>
        </mc:Choice>
        <mc:Fallback>
          <p:sp>
            <p:nvSpPr>
              <p:cNvPr id="30" name="文本框 29">
                <a:extLst>
                  <a:ext uri="{FF2B5EF4-FFF2-40B4-BE49-F238E27FC236}">
                    <a16:creationId xmlns:a16="http://schemas.microsoft.com/office/drawing/2014/main" id="{DAA59675-3BB8-4D72-8A6F-0854BE698855}"/>
                  </a:ext>
                </a:extLst>
              </p:cNvPr>
              <p:cNvSpPr txBox="1">
                <a:spLocks noRot="1" noChangeAspect="1" noMove="1" noResize="1" noEditPoints="1" noAdjustHandles="1" noChangeArrowheads="1" noChangeShapeType="1" noTextEdit="1"/>
              </p:cNvSpPr>
              <p:nvPr/>
            </p:nvSpPr>
            <p:spPr>
              <a:xfrm>
                <a:off x="5843246" y="5152296"/>
                <a:ext cx="195375" cy="246221"/>
              </a:xfrm>
              <a:prstGeom prst="rect">
                <a:avLst/>
              </a:prstGeom>
              <a:blipFill>
                <a:blip r:embed="rId3"/>
                <a:stretch>
                  <a:fillRect l="-25000" r="-18750" b="-487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文本框 30">
                <a:extLst>
                  <a:ext uri="{FF2B5EF4-FFF2-40B4-BE49-F238E27FC236}">
                    <a16:creationId xmlns:a16="http://schemas.microsoft.com/office/drawing/2014/main" id="{128313CE-73F1-4E07-91D4-183EC3C47394}"/>
                  </a:ext>
                </a:extLst>
              </p:cNvPr>
              <p:cNvSpPr txBox="1"/>
              <p:nvPr/>
            </p:nvSpPr>
            <p:spPr>
              <a:xfrm>
                <a:off x="6701997" y="5151903"/>
                <a:ext cx="18126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𝑉</m:t>
                      </m:r>
                    </m:oMath>
                  </m:oMathPara>
                </a14:m>
                <a:endParaRPr lang="zh-CN" altLang="en-US" sz="1600" dirty="0"/>
              </a:p>
            </p:txBody>
          </p:sp>
        </mc:Choice>
        <mc:Fallback>
          <p:sp>
            <p:nvSpPr>
              <p:cNvPr id="31" name="文本框 30">
                <a:extLst>
                  <a:ext uri="{FF2B5EF4-FFF2-40B4-BE49-F238E27FC236}">
                    <a16:creationId xmlns:a16="http://schemas.microsoft.com/office/drawing/2014/main" id="{128313CE-73F1-4E07-91D4-183EC3C47394}"/>
                  </a:ext>
                </a:extLst>
              </p:cNvPr>
              <p:cNvSpPr txBox="1">
                <a:spLocks noRot="1" noChangeAspect="1" noMove="1" noResize="1" noEditPoints="1" noAdjustHandles="1" noChangeArrowheads="1" noChangeShapeType="1" noTextEdit="1"/>
              </p:cNvSpPr>
              <p:nvPr/>
            </p:nvSpPr>
            <p:spPr>
              <a:xfrm>
                <a:off x="6701997" y="5151903"/>
                <a:ext cx="181267" cy="246221"/>
              </a:xfrm>
              <a:prstGeom prst="rect">
                <a:avLst/>
              </a:prstGeom>
              <a:blipFill>
                <a:blip r:embed="rId4"/>
                <a:stretch>
                  <a:fillRect l="-23333" r="-23333" b="-4878"/>
                </a:stretch>
              </a:blipFill>
            </p:spPr>
            <p:txBody>
              <a:bodyPr/>
              <a:lstStyle/>
              <a:p>
                <a:r>
                  <a:rPr lang="zh-CN" altLang="en-US">
                    <a:noFill/>
                  </a:rPr>
                  <a:t> </a:t>
                </a:r>
              </a:p>
            </p:txBody>
          </p:sp>
        </mc:Fallback>
      </mc:AlternateContent>
      <p:cxnSp>
        <p:nvCxnSpPr>
          <p:cNvPr id="32" name="直接箭头连接符 31">
            <a:extLst>
              <a:ext uri="{FF2B5EF4-FFF2-40B4-BE49-F238E27FC236}">
                <a16:creationId xmlns:a16="http://schemas.microsoft.com/office/drawing/2014/main" id="{C7B37750-CEC0-4D51-B215-424E9378E4AB}"/>
              </a:ext>
            </a:extLst>
          </p:cNvPr>
          <p:cNvCxnSpPr>
            <a:cxnSpLocks/>
          </p:cNvCxnSpPr>
          <p:nvPr/>
        </p:nvCxnSpPr>
        <p:spPr>
          <a:xfrm flipV="1">
            <a:off x="5038869" y="4749553"/>
            <a:ext cx="11573"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CD9EC212-C2E2-4784-898E-46E7BF8D5E93}"/>
              </a:ext>
            </a:extLst>
          </p:cNvPr>
          <p:cNvCxnSpPr/>
          <p:nvPr/>
        </p:nvCxnSpPr>
        <p:spPr>
          <a:xfrm flipV="1">
            <a:off x="5942326"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44F889AD-B733-4D98-9DCA-35B0B811BD74}"/>
              </a:ext>
            </a:extLst>
          </p:cNvPr>
          <p:cNvCxnSpPr/>
          <p:nvPr/>
        </p:nvCxnSpPr>
        <p:spPr>
          <a:xfrm flipV="1">
            <a:off x="6792631"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1DCC077-088E-453E-B732-6CF3EF625429}"/>
              </a:ext>
            </a:extLst>
          </p:cNvPr>
          <p:cNvCxnSpPr>
            <a:cxnSpLocks/>
            <a:stCxn id="44" idx="0"/>
          </p:cNvCxnSpPr>
          <p:nvPr/>
        </p:nvCxnSpPr>
        <p:spPr>
          <a:xfrm flipH="1" flipV="1">
            <a:off x="5066723" y="3649760"/>
            <a:ext cx="4962" cy="425360"/>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8" name="直接箭头连接符 37">
            <a:extLst>
              <a:ext uri="{FF2B5EF4-FFF2-40B4-BE49-F238E27FC236}">
                <a16:creationId xmlns:a16="http://schemas.microsoft.com/office/drawing/2014/main" id="{BAA1EF03-D067-4D2F-BFAF-7701A8926782}"/>
              </a:ext>
            </a:extLst>
          </p:cNvPr>
          <p:cNvCxnSpPr>
            <a:cxnSpLocks/>
          </p:cNvCxnSpPr>
          <p:nvPr/>
        </p:nvCxnSpPr>
        <p:spPr>
          <a:xfrm flipV="1">
            <a:off x="5699463" y="2513002"/>
            <a:ext cx="0" cy="553196"/>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12C0F41-6BA3-4AA9-AD70-14E03C4990C7}"/>
              </a:ext>
            </a:extLst>
          </p:cNvPr>
          <p:cNvCxnSpPr>
            <a:cxnSpLocks/>
            <a:endCxn id="28" idx="2"/>
          </p:cNvCxnSpPr>
          <p:nvPr/>
        </p:nvCxnSpPr>
        <p:spPr>
          <a:xfrm flipV="1">
            <a:off x="5906153" y="2513002"/>
            <a:ext cx="3861" cy="441523"/>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00AD5261-E445-4B33-8492-B75427998C0C}"/>
              </a:ext>
            </a:extLst>
          </p:cNvPr>
          <p:cNvCxnSpPr>
            <a:cxnSpLocks/>
          </p:cNvCxnSpPr>
          <p:nvPr/>
        </p:nvCxnSpPr>
        <p:spPr>
          <a:xfrm flipH="1" flipV="1">
            <a:off x="6096000" y="2487349"/>
            <a:ext cx="3861" cy="393799"/>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EC087F03-B17A-4C41-9F14-1F2003D34568}"/>
              </a:ext>
            </a:extLst>
          </p:cNvPr>
          <p:cNvCxnSpPr>
            <a:cxnSpLocks/>
            <a:stCxn id="28" idx="0"/>
          </p:cNvCxnSpPr>
          <p:nvPr/>
        </p:nvCxnSpPr>
        <p:spPr>
          <a:xfrm flipV="1">
            <a:off x="5910014" y="1730188"/>
            <a:ext cx="0" cy="341291"/>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76AD2B14-E77B-4BC8-BB33-F6540DDA946C}"/>
              </a:ext>
            </a:extLst>
          </p:cNvPr>
          <p:cNvSpPr/>
          <p:nvPr/>
        </p:nvSpPr>
        <p:spPr>
          <a:xfrm>
            <a:off x="4671875" y="4156969"/>
            <a:ext cx="656371" cy="58899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线性映射</a:t>
            </a:r>
          </a:p>
        </p:txBody>
      </p:sp>
      <p:sp>
        <p:nvSpPr>
          <p:cNvPr id="46" name="矩形: 圆角 45">
            <a:extLst>
              <a:ext uri="{FF2B5EF4-FFF2-40B4-BE49-F238E27FC236}">
                <a16:creationId xmlns:a16="http://schemas.microsoft.com/office/drawing/2014/main" id="{D1EE301A-B8A6-450D-BA4C-7A6EE847283E}"/>
              </a:ext>
            </a:extLst>
          </p:cNvPr>
          <p:cNvSpPr/>
          <p:nvPr/>
        </p:nvSpPr>
        <p:spPr>
          <a:xfrm>
            <a:off x="5374406" y="1232270"/>
            <a:ext cx="1071216" cy="48928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线性映射</a:t>
            </a:r>
          </a:p>
        </p:txBody>
      </p:sp>
      <p:sp>
        <p:nvSpPr>
          <p:cNvPr id="47" name="矩形: 圆角 46">
            <a:extLst>
              <a:ext uri="{FF2B5EF4-FFF2-40B4-BE49-F238E27FC236}">
                <a16:creationId xmlns:a16="http://schemas.microsoft.com/office/drawing/2014/main" id="{153C3662-D809-41C3-82E1-0F6AB69DEAB8}"/>
              </a:ext>
            </a:extLst>
          </p:cNvPr>
          <p:cNvSpPr/>
          <p:nvPr/>
        </p:nvSpPr>
        <p:spPr>
          <a:xfrm>
            <a:off x="5723094" y="4011957"/>
            <a:ext cx="656371" cy="58899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48" name="矩形: 圆角 47">
            <a:extLst>
              <a:ext uri="{FF2B5EF4-FFF2-40B4-BE49-F238E27FC236}">
                <a16:creationId xmlns:a16="http://schemas.microsoft.com/office/drawing/2014/main" id="{4231C3AC-E285-43EC-8E3B-5005C75F7FA9}"/>
              </a:ext>
            </a:extLst>
          </p:cNvPr>
          <p:cNvSpPr/>
          <p:nvPr/>
        </p:nvSpPr>
        <p:spPr>
          <a:xfrm>
            <a:off x="5651470" y="4070937"/>
            <a:ext cx="656371" cy="58899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49" name="矩形: 圆角 48">
            <a:extLst>
              <a:ext uri="{FF2B5EF4-FFF2-40B4-BE49-F238E27FC236}">
                <a16:creationId xmlns:a16="http://schemas.microsoft.com/office/drawing/2014/main" id="{9DB59BCE-B613-4F63-B1C5-05E59A990DD4}"/>
              </a:ext>
            </a:extLst>
          </p:cNvPr>
          <p:cNvSpPr/>
          <p:nvPr/>
        </p:nvSpPr>
        <p:spPr>
          <a:xfrm>
            <a:off x="5579846" y="4152786"/>
            <a:ext cx="656371" cy="58899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线性映射</a:t>
            </a:r>
          </a:p>
        </p:txBody>
      </p:sp>
      <p:sp>
        <p:nvSpPr>
          <p:cNvPr id="50" name="矩形: 圆角 49">
            <a:extLst>
              <a:ext uri="{FF2B5EF4-FFF2-40B4-BE49-F238E27FC236}">
                <a16:creationId xmlns:a16="http://schemas.microsoft.com/office/drawing/2014/main" id="{BF94E9B8-B800-45F7-9B45-F8AE49D8756A}"/>
              </a:ext>
            </a:extLst>
          </p:cNvPr>
          <p:cNvSpPr/>
          <p:nvPr/>
        </p:nvSpPr>
        <p:spPr>
          <a:xfrm>
            <a:off x="6657670" y="4016690"/>
            <a:ext cx="656371" cy="58899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51" name="矩形: 圆角 50">
            <a:extLst>
              <a:ext uri="{FF2B5EF4-FFF2-40B4-BE49-F238E27FC236}">
                <a16:creationId xmlns:a16="http://schemas.microsoft.com/office/drawing/2014/main" id="{D1FACBD1-D90C-4D4B-A77D-ADCA181CD241}"/>
              </a:ext>
            </a:extLst>
          </p:cNvPr>
          <p:cNvSpPr/>
          <p:nvPr/>
        </p:nvSpPr>
        <p:spPr>
          <a:xfrm>
            <a:off x="6586046" y="4075670"/>
            <a:ext cx="656371" cy="58899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52" name="矩形: 圆角 51">
            <a:extLst>
              <a:ext uri="{FF2B5EF4-FFF2-40B4-BE49-F238E27FC236}">
                <a16:creationId xmlns:a16="http://schemas.microsoft.com/office/drawing/2014/main" id="{69C4121E-83A0-4C8A-AF2C-884C40423D10}"/>
              </a:ext>
            </a:extLst>
          </p:cNvPr>
          <p:cNvSpPr/>
          <p:nvPr/>
        </p:nvSpPr>
        <p:spPr>
          <a:xfrm>
            <a:off x="6514422" y="4157519"/>
            <a:ext cx="656371" cy="58899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线性映射</a:t>
            </a:r>
          </a:p>
        </p:txBody>
      </p:sp>
      <p:cxnSp>
        <p:nvCxnSpPr>
          <p:cNvPr id="37" name="直接箭头连接符 36">
            <a:extLst>
              <a:ext uri="{FF2B5EF4-FFF2-40B4-BE49-F238E27FC236}">
                <a16:creationId xmlns:a16="http://schemas.microsoft.com/office/drawing/2014/main" id="{AE6B8212-7D3E-40E4-9E18-8EA79EF1155B}"/>
              </a:ext>
            </a:extLst>
          </p:cNvPr>
          <p:cNvCxnSpPr>
            <a:cxnSpLocks/>
          </p:cNvCxnSpPr>
          <p:nvPr/>
        </p:nvCxnSpPr>
        <p:spPr>
          <a:xfrm flipV="1">
            <a:off x="6792631" y="3649760"/>
            <a:ext cx="0" cy="421178"/>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6" name="直接箭头连接符 35">
            <a:extLst>
              <a:ext uri="{FF2B5EF4-FFF2-40B4-BE49-F238E27FC236}">
                <a16:creationId xmlns:a16="http://schemas.microsoft.com/office/drawing/2014/main" id="{9D3F7B23-7F1A-4555-BCC4-0C4E62C63C9C}"/>
              </a:ext>
            </a:extLst>
          </p:cNvPr>
          <p:cNvCxnSpPr>
            <a:cxnSpLocks/>
            <a:stCxn id="48" idx="0"/>
          </p:cNvCxnSpPr>
          <p:nvPr/>
        </p:nvCxnSpPr>
        <p:spPr>
          <a:xfrm flipH="1" flipV="1">
            <a:off x="5978610" y="3640163"/>
            <a:ext cx="1046" cy="430774"/>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4" name="直接箭头连接符 53">
            <a:extLst>
              <a:ext uri="{FF2B5EF4-FFF2-40B4-BE49-F238E27FC236}">
                <a16:creationId xmlns:a16="http://schemas.microsoft.com/office/drawing/2014/main" id="{AD892F3E-A07B-4ED5-B331-B2186D81C9B8}"/>
              </a:ext>
            </a:extLst>
          </p:cNvPr>
          <p:cNvCxnSpPr>
            <a:cxnSpLocks/>
          </p:cNvCxnSpPr>
          <p:nvPr/>
        </p:nvCxnSpPr>
        <p:spPr>
          <a:xfrm flipV="1">
            <a:off x="5906153" y="890979"/>
            <a:ext cx="0" cy="341291"/>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34059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pic>
        <p:nvPicPr>
          <p:cNvPr id="4" name="图片 3">
            <a:extLst>
              <a:ext uri="{FF2B5EF4-FFF2-40B4-BE49-F238E27FC236}">
                <a16:creationId xmlns:a16="http://schemas.microsoft.com/office/drawing/2014/main" id="{FA7C3EDE-A87C-471F-8474-97F78B1037AB}"/>
              </a:ext>
            </a:extLst>
          </p:cNvPr>
          <p:cNvPicPr>
            <a:picLocks noChangeAspect="1"/>
          </p:cNvPicPr>
          <p:nvPr/>
        </p:nvPicPr>
        <p:blipFill>
          <a:blip r:embed="rId4"/>
          <a:stretch>
            <a:fillRect/>
          </a:stretch>
        </p:blipFill>
        <p:spPr>
          <a:xfrm>
            <a:off x="4219310" y="1497410"/>
            <a:ext cx="3753374" cy="4391638"/>
          </a:xfrm>
          <a:prstGeom prst="rect">
            <a:avLst/>
          </a:prstGeom>
        </p:spPr>
      </p:pic>
      <p:pic>
        <p:nvPicPr>
          <p:cNvPr id="3" name="图片 2">
            <a:extLst>
              <a:ext uri="{FF2B5EF4-FFF2-40B4-BE49-F238E27FC236}">
                <a16:creationId xmlns:a16="http://schemas.microsoft.com/office/drawing/2014/main" id="{AA64B951-4C50-474B-BB07-3F44E39844F0}"/>
              </a:ext>
            </a:extLst>
          </p:cNvPr>
          <p:cNvPicPr>
            <a:picLocks noChangeAspect="1"/>
          </p:cNvPicPr>
          <p:nvPr/>
        </p:nvPicPr>
        <p:blipFill>
          <a:blip r:embed="rId5"/>
          <a:stretch>
            <a:fillRect/>
          </a:stretch>
        </p:blipFill>
        <p:spPr>
          <a:xfrm>
            <a:off x="745457" y="1459304"/>
            <a:ext cx="4210638" cy="4467849"/>
          </a:xfrm>
          <a:prstGeom prst="rect">
            <a:avLst/>
          </a:prstGeom>
        </p:spPr>
      </p:pic>
      <p:pic>
        <p:nvPicPr>
          <p:cNvPr id="6" name="图片 5">
            <a:extLst>
              <a:ext uri="{FF2B5EF4-FFF2-40B4-BE49-F238E27FC236}">
                <a16:creationId xmlns:a16="http://schemas.microsoft.com/office/drawing/2014/main" id="{B133360D-4B8D-41D6-8A1B-D0B145FD6DFE}"/>
              </a:ext>
            </a:extLst>
          </p:cNvPr>
          <p:cNvPicPr>
            <a:picLocks noChangeAspect="1"/>
          </p:cNvPicPr>
          <p:nvPr/>
        </p:nvPicPr>
        <p:blipFill>
          <a:blip r:embed="rId6"/>
          <a:stretch>
            <a:fillRect/>
          </a:stretch>
        </p:blipFill>
        <p:spPr>
          <a:xfrm>
            <a:off x="2587736" y="1491280"/>
            <a:ext cx="3753374" cy="4305901"/>
          </a:xfrm>
          <a:prstGeom prst="rect">
            <a:avLst/>
          </a:prstGeom>
        </p:spPr>
      </p:pic>
    </p:spTree>
    <p:extLst>
      <p:ext uri="{BB962C8B-B14F-4D97-AF65-F5344CB8AC3E}">
        <p14:creationId xmlns:p14="http://schemas.microsoft.com/office/powerpoint/2010/main" val="37226997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2" name="矩形 1">
            <a:extLst>
              <a:ext uri="{FF2B5EF4-FFF2-40B4-BE49-F238E27FC236}">
                <a16:creationId xmlns:a16="http://schemas.microsoft.com/office/drawing/2014/main" id="{1ACFE26B-F02A-4C62-906A-203EB3FEF1FA}"/>
              </a:ext>
            </a:extLst>
          </p:cNvPr>
          <p:cNvSpPr/>
          <p:nvPr/>
        </p:nvSpPr>
        <p:spPr>
          <a:xfrm>
            <a:off x="5025831" y="5539297"/>
            <a:ext cx="2130640" cy="38173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输入时间序列</a:t>
            </a:r>
          </a:p>
        </p:txBody>
      </p:sp>
      <p:sp>
        <p:nvSpPr>
          <p:cNvPr id="7" name="矩形 6">
            <a:extLst>
              <a:ext uri="{FF2B5EF4-FFF2-40B4-BE49-F238E27FC236}">
                <a16:creationId xmlns:a16="http://schemas.microsoft.com/office/drawing/2014/main" id="{087F3C2F-7EAB-43C9-9E29-48293B1C784B}"/>
              </a:ext>
            </a:extLst>
          </p:cNvPr>
          <p:cNvSpPr/>
          <p:nvPr/>
        </p:nvSpPr>
        <p:spPr>
          <a:xfrm>
            <a:off x="5025831" y="4952261"/>
            <a:ext cx="2130640" cy="381738"/>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时间序列分段划分</a:t>
            </a:r>
          </a:p>
        </p:txBody>
      </p:sp>
      <p:sp>
        <p:nvSpPr>
          <p:cNvPr id="3" name="矩形 2">
            <a:extLst>
              <a:ext uri="{FF2B5EF4-FFF2-40B4-BE49-F238E27FC236}">
                <a16:creationId xmlns:a16="http://schemas.microsoft.com/office/drawing/2014/main" id="{A06542B2-5DC4-4EFD-B40B-5C6132040062}"/>
              </a:ext>
            </a:extLst>
          </p:cNvPr>
          <p:cNvSpPr/>
          <p:nvPr/>
        </p:nvSpPr>
        <p:spPr>
          <a:xfrm>
            <a:off x="4997184"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51ECAFD2-0AE0-49E0-AF22-70FF419E11ED}"/>
              </a:ext>
            </a:extLst>
          </p:cNvPr>
          <p:cNvSpPr/>
          <p:nvPr/>
        </p:nvSpPr>
        <p:spPr>
          <a:xfrm>
            <a:off x="6914908"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E931AEEB-0D6E-4EF5-9998-9013BE2ACBC1}"/>
              </a:ext>
            </a:extLst>
          </p:cNvPr>
          <p:cNvSpPr/>
          <p:nvPr/>
        </p:nvSpPr>
        <p:spPr>
          <a:xfrm>
            <a:off x="5633178"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F3167820-7BE1-488A-A602-3345CA5F28BA}"/>
              </a:ext>
            </a:extLst>
          </p:cNvPr>
          <p:cNvSpPr/>
          <p:nvPr/>
        </p:nvSpPr>
        <p:spPr>
          <a:xfrm>
            <a:off x="6278914"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22835077-05FB-4279-931E-E853E5573A80}"/>
              </a:ext>
            </a:extLst>
          </p:cNvPr>
          <p:cNvSpPr/>
          <p:nvPr/>
        </p:nvSpPr>
        <p:spPr>
          <a:xfrm>
            <a:off x="4905982" y="3216704"/>
            <a:ext cx="2370338" cy="65604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rPr>
              <a:t>将分段时间序列投影到</a:t>
            </a:r>
            <a:r>
              <a:rPr lang="en-US" altLang="zh-CN" sz="1600" dirty="0">
                <a:solidFill>
                  <a:schemeClr val="tx1"/>
                </a:solidFill>
                <a:latin typeface="+mn-ea"/>
              </a:rPr>
              <a:t>Transformer</a:t>
            </a:r>
            <a:r>
              <a:rPr lang="zh-CN" altLang="en-US" sz="1600" dirty="0">
                <a:solidFill>
                  <a:schemeClr val="tx1"/>
                </a:solidFill>
                <a:latin typeface="+mn-ea"/>
              </a:rPr>
              <a:t>隐藏空间</a:t>
            </a:r>
          </a:p>
        </p:txBody>
      </p:sp>
      <p:sp>
        <p:nvSpPr>
          <p:cNvPr id="14" name="矩形 13">
            <a:extLst>
              <a:ext uri="{FF2B5EF4-FFF2-40B4-BE49-F238E27FC236}">
                <a16:creationId xmlns:a16="http://schemas.microsoft.com/office/drawing/2014/main" id="{390A97A3-6410-4F8D-A9F1-D4246EE28286}"/>
              </a:ext>
            </a:extLst>
          </p:cNvPr>
          <p:cNvSpPr/>
          <p:nvPr/>
        </p:nvSpPr>
        <p:spPr>
          <a:xfrm>
            <a:off x="4905982" y="2357717"/>
            <a:ext cx="2370338" cy="46934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对投影向量位置编码</a:t>
            </a:r>
          </a:p>
        </p:txBody>
      </p:sp>
      <p:sp>
        <p:nvSpPr>
          <p:cNvPr id="15" name="矩形 14">
            <a:extLst>
              <a:ext uri="{FF2B5EF4-FFF2-40B4-BE49-F238E27FC236}">
                <a16:creationId xmlns:a16="http://schemas.microsoft.com/office/drawing/2014/main" id="{DA1287E6-6974-498D-BD8C-267F7B77558F}"/>
              </a:ext>
            </a:extLst>
          </p:cNvPr>
          <p:cNvSpPr/>
          <p:nvPr/>
        </p:nvSpPr>
        <p:spPr>
          <a:xfrm>
            <a:off x="4910828" y="1537339"/>
            <a:ext cx="2370338" cy="54221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基于</a:t>
            </a:r>
            <a:r>
              <a:rPr lang="en-US" altLang="zh-CN" sz="1600" dirty="0">
                <a:solidFill>
                  <a:schemeClr val="tx1"/>
                </a:solidFill>
                <a:latin typeface="Times New Roman" panose="02020603050405020304" pitchFamily="18" charset="0"/>
                <a:cs typeface="Times New Roman" panose="02020603050405020304" pitchFamily="18" charset="0"/>
              </a:rPr>
              <a:t>Transformer</a:t>
            </a:r>
            <a:r>
              <a:rPr lang="zh-CN" altLang="en-US" sz="1600" dirty="0">
                <a:solidFill>
                  <a:schemeClr val="tx1"/>
                </a:solidFill>
                <a:latin typeface="Times New Roman" panose="02020603050405020304" pitchFamily="18" charset="0"/>
                <a:cs typeface="Times New Roman" panose="02020603050405020304" pitchFamily="18" charset="0"/>
              </a:rPr>
              <a:t>架构的神经网络</a:t>
            </a:r>
          </a:p>
        </p:txBody>
      </p:sp>
      <p:sp>
        <p:nvSpPr>
          <p:cNvPr id="5" name="箭头: 下 4">
            <a:extLst>
              <a:ext uri="{FF2B5EF4-FFF2-40B4-BE49-F238E27FC236}">
                <a16:creationId xmlns:a16="http://schemas.microsoft.com/office/drawing/2014/main" id="{A0E55813-A298-4769-8E04-2856BB2AB9FA}"/>
              </a:ext>
            </a:extLst>
          </p:cNvPr>
          <p:cNvSpPr/>
          <p:nvPr/>
        </p:nvSpPr>
        <p:spPr>
          <a:xfrm rot="10800000">
            <a:off x="4247390" y="1575239"/>
            <a:ext cx="401306" cy="4210172"/>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014713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588B85C-B54D-4261-B68A-190BE52A8A06}"/>
              </a:ext>
            </a:extLst>
          </p:cNvPr>
          <p:cNvSpPr/>
          <p:nvPr/>
        </p:nvSpPr>
        <p:spPr>
          <a:xfrm>
            <a:off x="5025831" y="5539297"/>
            <a:ext cx="2130640" cy="38173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输入时间序列</a:t>
            </a:r>
          </a:p>
        </p:txBody>
      </p:sp>
      <p:sp>
        <p:nvSpPr>
          <p:cNvPr id="7" name="矩形 6">
            <a:extLst>
              <a:ext uri="{FF2B5EF4-FFF2-40B4-BE49-F238E27FC236}">
                <a16:creationId xmlns:a16="http://schemas.microsoft.com/office/drawing/2014/main" id="{2731FA7B-33DD-45D4-9011-CE9F4ED9F793}"/>
              </a:ext>
            </a:extLst>
          </p:cNvPr>
          <p:cNvSpPr/>
          <p:nvPr/>
        </p:nvSpPr>
        <p:spPr>
          <a:xfrm>
            <a:off x="5025831" y="4952261"/>
            <a:ext cx="2130640" cy="381738"/>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时间序列分段划分</a:t>
            </a:r>
          </a:p>
        </p:txBody>
      </p:sp>
      <p:sp>
        <p:nvSpPr>
          <p:cNvPr id="8" name="矩形 7">
            <a:extLst>
              <a:ext uri="{FF2B5EF4-FFF2-40B4-BE49-F238E27FC236}">
                <a16:creationId xmlns:a16="http://schemas.microsoft.com/office/drawing/2014/main" id="{9AAB8E34-3942-4431-96BD-6B2640D735E9}"/>
              </a:ext>
            </a:extLst>
          </p:cNvPr>
          <p:cNvSpPr/>
          <p:nvPr/>
        </p:nvSpPr>
        <p:spPr>
          <a:xfrm>
            <a:off x="4997184"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7583D652-18A1-4B00-B027-56934E070BCC}"/>
              </a:ext>
            </a:extLst>
          </p:cNvPr>
          <p:cNvSpPr/>
          <p:nvPr/>
        </p:nvSpPr>
        <p:spPr>
          <a:xfrm>
            <a:off x="6914908"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847F84B5-3740-4BCF-B48E-24930FDC1B1C}"/>
              </a:ext>
            </a:extLst>
          </p:cNvPr>
          <p:cNvSpPr/>
          <p:nvPr/>
        </p:nvSpPr>
        <p:spPr>
          <a:xfrm>
            <a:off x="5633178"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0686E04B-83C2-4916-BDBC-0A03F03A7CDA}"/>
              </a:ext>
            </a:extLst>
          </p:cNvPr>
          <p:cNvSpPr/>
          <p:nvPr/>
        </p:nvSpPr>
        <p:spPr>
          <a:xfrm>
            <a:off x="6278914"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55649EEA-48DE-43E9-AC56-E8B872DED44E}"/>
              </a:ext>
            </a:extLst>
          </p:cNvPr>
          <p:cNvSpPr/>
          <p:nvPr/>
        </p:nvSpPr>
        <p:spPr>
          <a:xfrm>
            <a:off x="4905982" y="3216704"/>
            <a:ext cx="2370338" cy="65604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rPr>
              <a:t>将分段时间序列投影到</a:t>
            </a:r>
            <a:r>
              <a:rPr lang="en-US" altLang="zh-CN" sz="1600" dirty="0">
                <a:solidFill>
                  <a:schemeClr val="tx1"/>
                </a:solidFill>
                <a:latin typeface="+mn-ea"/>
              </a:rPr>
              <a:t>Transformer</a:t>
            </a:r>
            <a:r>
              <a:rPr lang="zh-CN" altLang="en-US" sz="1600" dirty="0">
                <a:solidFill>
                  <a:schemeClr val="tx1"/>
                </a:solidFill>
                <a:latin typeface="+mn-ea"/>
              </a:rPr>
              <a:t>隐藏空间</a:t>
            </a:r>
          </a:p>
        </p:txBody>
      </p:sp>
      <p:sp>
        <p:nvSpPr>
          <p:cNvPr id="13" name="矩形 12">
            <a:extLst>
              <a:ext uri="{FF2B5EF4-FFF2-40B4-BE49-F238E27FC236}">
                <a16:creationId xmlns:a16="http://schemas.microsoft.com/office/drawing/2014/main" id="{2723FD71-20C5-4E91-B89C-522BE0EFB1F8}"/>
              </a:ext>
            </a:extLst>
          </p:cNvPr>
          <p:cNvSpPr/>
          <p:nvPr/>
        </p:nvSpPr>
        <p:spPr>
          <a:xfrm>
            <a:off x="4905982" y="2357717"/>
            <a:ext cx="2370338" cy="46934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对投影向量位置编码</a:t>
            </a:r>
          </a:p>
        </p:txBody>
      </p:sp>
      <p:sp>
        <p:nvSpPr>
          <p:cNvPr id="14" name="矩形 13">
            <a:extLst>
              <a:ext uri="{FF2B5EF4-FFF2-40B4-BE49-F238E27FC236}">
                <a16:creationId xmlns:a16="http://schemas.microsoft.com/office/drawing/2014/main" id="{A20BDF42-9F28-4758-AF5B-D37265803A79}"/>
              </a:ext>
            </a:extLst>
          </p:cNvPr>
          <p:cNvSpPr/>
          <p:nvPr/>
        </p:nvSpPr>
        <p:spPr>
          <a:xfrm>
            <a:off x="4910828" y="1537339"/>
            <a:ext cx="2370338" cy="54221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基于</a:t>
            </a:r>
            <a:r>
              <a:rPr lang="en-US" altLang="zh-CN" sz="1600" dirty="0">
                <a:solidFill>
                  <a:schemeClr val="tx1"/>
                </a:solidFill>
                <a:latin typeface="Times New Roman" panose="02020603050405020304" pitchFamily="18" charset="0"/>
                <a:cs typeface="Times New Roman" panose="02020603050405020304" pitchFamily="18" charset="0"/>
              </a:rPr>
              <a:t>Transformer</a:t>
            </a:r>
            <a:r>
              <a:rPr lang="zh-CN" altLang="en-US" sz="1600" dirty="0">
                <a:solidFill>
                  <a:schemeClr val="tx1"/>
                </a:solidFill>
                <a:latin typeface="Times New Roman" panose="02020603050405020304" pitchFamily="18" charset="0"/>
                <a:cs typeface="Times New Roman" panose="02020603050405020304" pitchFamily="18" charset="0"/>
              </a:rPr>
              <a:t>架构的神经网络</a:t>
            </a:r>
          </a:p>
        </p:txBody>
      </p:sp>
      <p:sp>
        <p:nvSpPr>
          <p:cNvPr id="15" name="箭头: 下 14">
            <a:extLst>
              <a:ext uri="{FF2B5EF4-FFF2-40B4-BE49-F238E27FC236}">
                <a16:creationId xmlns:a16="http://schemas.microsoft.com/office/drawing/2014/main" id="{25D307F5-197C-4A4C-AA6A-B4E3682C7B75}"/>
              </a:ext>
            </a:extLst>
          </p:cNvPr>
          <p:cNvSpPr/>
          <p:nvPr/>
        </p:nvSpPr>
        <p:spPr>
          <a:xfrm rot="10800000">
            <a:off x="4247390" y="1575239"/>
            <a:ext cx="401306" cy="4210172"/>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805970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pic>
        <p:nvPicPr>
          <p:cNvPr id="4" name="图形 3">
            <a:extLst>
              <a:ext uri="{FF2B5EF4-FFF2-40B4-BE49-F238E27FC236}">
                <a16:creationId xmlns:a16="http://schemas.microsoft.com/office/drawing/2014/main" id="{4A09A6D0-6090-49F1-B713-6AC2AEB60E8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34473" y="1575239"/>
            <a:ext cx="2934611" cy="4284957"/>
          </a:xfrm>
          <a:prstGeom prst="rect">
            <a:avLst/>
          </a:prstGeom>
        </p:spPr>
      </p:pic>
    </p:spTree>
    <p:extLst>
      <p:ext uri="{BB962C8B-B14F-4D97-AF65-F5344CB8AC3E}">
        <p14:creationId xmlns:p14="http://schemas.microsoft.com/office/powerpoint/2010/main" val="39106970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7157" name="矩形: 圆角 2097156">
            <a:extLst>
              <a:ext uri="{FF2B5EF4-FFF2-40B4-BE49-F238E27FC236}">
                <a16:creationId xmlns:a16="http://schemas.microsoft.com/office/drawing/2014/main" id="{F2E133D3-5807-4A6B-BA68-1ED24271E161}"/>
              </a:ext>
            </a:extLst>
          </p:cNvPr>
          <p:cNvSpPr/>
          <p:nvPr/>
        </p:nvSpPr>
        <p:spPr>
          <a:xfrm>
            <a:off x="3926541" y="1710474"/>
            <a:ext cx="3343835" cy="3700547"/>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2" name="矩形: 圆角 1">
            <a:extLst>
              <a:ext uri="{FF2B5EF4-FFF2-40B4-BE49-F238E27FC236}">
                <a16:creationId xmlns:a16="http://schemas.microsoft.com/office/drawing/2014/main" id="{3B57848A-7D5B-4367-A981-DCA114BD6515}"/>
              </a:ext>
            </a:extLst>
          </p:cNvPr>
          <p:cNvSpPr/>
          <p:nvPr/>
        </p:nvSpPr>
        <p:spPr>
          <a:xfrm>
            <a:off x="4715434" y="4147937"/>
            <a:ext cx="2124635" cy="546847"/>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Univariate </a:t>
            </a:r>
          </a:p>
          <a:p>
            <a:pPr algn="ctr"/>
            <a:r>
              <a:rPr lang="en-US" altLang="zh-CN" dirty="0">
                <a:solidFill>
                  <a:schemeClr val="tx1"/>
                </a:solidFill>
              </a:rPr>
              <a:t>Attention</a:t>
            </a:r>
            <a:endParaRPr lang="zh-CN" altLang="en-US" dirty="0">
              <a:solidFill>
                <a:schemeClr val="tx1"/>
              </a:solidFill>
            </a:endParaRPr>
          </a:p>
        </p:txBody>
      </p:sp>
      <p:sp>
        <p:nvSpPr>
          <p:cNvPr id="7" name="矩形: 圆角 6">
            <a:extLst>
              <a:ext uri="{FF2B5EF4-FFF2-40B4-BE49-F238E27FC236}">
                <a16:creationId xmlns:a16="http://schemas.microsoft.com/office/drawing/2014/main" id="{C49821ED-1737-48FA-86AC-3FAA69B7A051}"/>
              </a:ext>
            </a:extLst>
          </p:cNvPr>
          <p:cNvSpPr/>
          <p:nvPr/>
        </p:nvSpPr>
        <p:spPr>
          <a:xfrm>
            <a:off x="4715434" y="3560748"/>
            <a:ext cx="2124635" cy="36307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Add &amp; Norm</a:t>
            </a:r>
            <a:endParaRPr lang="zh-CN" altLang="en-US" dirty="0">
              <a:solidFill>
                <a:schemeClr val="tx1"/>
              </a:solidFill>
            </a:endParaRPr>
          </a:p>
        </p:txBody>
      </p:sp>
      <p:sp>
        <p:nvSpPr>
          <p:cNvPr id="8" name="矩形: 圆角 7">
            <a:extLst>
              <a:ext uri="{FF2B5EF4-FFF2-40B4-BE49-F238E27FC236}">
                <a16:creationId xmlns:a16="http://schemas.microsoft.com/office/drawing/2014/main" id="{B247C556-A8F2-4765-9F3B-94626374CDA3}"/>
              </a:ext>
            </a:extLst>
          </p:cNvPr>
          <p:cNvSpPr/>
          <p:nvPr/>
        </p:nvSpPr>
        <p:spPr>
          <a:xfrm>
            <a:off x="4715433" y="2465336"/>
            <a:ext cx="2124635" cy="583565"/>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Feed </a:t>
            </a:r>
          </a:p>
          <a:p>
            <a:pPr algn="ctr"/>
            <a:r>
              <a:rPr lang="en-US" altLang="zh-CN" dirty="0">
                <a:solidFill>
                  <a:schemeClr val="tx1"/>
                </a:solidFill>
              </a:rPr>
              <a:t>Forward</a:t>
            </a:r>
            <a:endParaRPr lang="zh-CN" altLang="en-US" dirty="0">
              <a:solidFill>
                <a:schemeClr val="tx1"/>
              </a:solidFill>
            </a:endParaRPr>
          </a:p>
        </p:txBody>
      </p:sp>
      <p:sp>
        <p:nvSpPr>
          <p:cNvPr id="9" name="矩形: 圆角 8">
            <a:extLst>
              <a:ext uri="{FF2B5EF4-FFF2-40B4-BE49-F238E27FC236}">
                <a16:creationId xmlns:a16="http://schemas.microsoft.com/office/drawing/2014/main" id="{760B349B-D195-4E80-9246-55D7989B6BB7}"/>
              </a:ext>
            </a:extLst>
          </p:cNvPr>
          <p:cNvSpPr/>
          <p:nvPr/>
        </p:nvSpPr>
        <p:spPr>
          <a:xfrm>
            <a:off x="4715432" y="1882630"/>
            <a:ext cx="2124635" cy="36307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Add &amp; Norm</a:t>
            </a:r>
            <a:endParaRPr lang="zh-CN" altLang="en-US" dirty="0">
              <a:solidFill>
                <a:schemeClr val="tx1"/>
              </a:solidFill>
            </a:endParaRPr>
          </a:p>
        </p:txBody>
      </p:sp>
      <p:sp>
        <p:nvSpPr>
          <p:cNvPr id="6" name="流程图: 或者 5">
            <a:extLst>
              <a:ext uri="{FF2B5EF4-FFF2-40B4-BE49-F238E27FC236}">
                <a16:creationId xmlns:a16="http://schemas.microsoft.com/office/drawing/2014/main" id="{931A9409-E6E7-44F2-984E-464F46B271EC}"/>
              </a:ext>
            </a:extLst>
          </p:cNvPr>
          <p:cNvSpPr/>
          <p:nvPr/>
        </p:nvSpPr>
        <p:spPr>
          <a:xfrm>
            <a:off x="5649240" y="5592115"/>
            <a:ext cx="257020" cy="268081"/>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EE95A18E-CD07-4FEC-AFC7-46F447A47195}"/>
              </a:ext>
            </a:extLst>
          </p:cNvPr>
          <p:cNvCxnSpPr>
            <a:stCxn id="6" idx="0"/>
            <a:endCxn id="2" idx="2"/>
          </p:cNvCxnSpPr>
          <p:nvPr/>
        </p:nvCxnSpPr>
        <p:spPr>
          <a:xfrm flipV="1">
            <a:off x="5777750" y="4694784"/>
            <a:ext cx="2" cy="8973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D7BEDBAF-D5D0-4B1A-86E6-C506CDD6E885}"/>
              </a:ext>
            </a:extLst>
          </p:cNvPr>
          <p:cNvCxnSpPr>
            <a:cxnSpLocks/>
          </p:cNvCxnSpPr>
          <p:nvPr/>
        </p:nvCxnSpPr>
        <p:spPr>
          <a:xfrm flipH="1">
            <a:off x="5235388" y="4955190"/>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1A814937-D097-4F02-BE81-4809A0170D36}"/>
              </a:ext>
            </a:extLst>
          </p:cNvPr>
          <p:cNvCxnSpPr>
            <a:cxnSpLocks/>
          </p:cNvCxnSpPr>
          <p:nvPr/>
        </p:nvCxnSpPr>
        <p:spPr>
          <a:xfrm flipV="1">
            <a:off x="5235388" y="4694784"/>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0B3DFDA9-ADCE-4C60-B386-569E3F35BA39}"/>
              </a:ext>
            </a:extLst>
          </p:cNvPr>
          <p:cNvCxnSpPr>
            <a:cxnSpLocks/>
          </p:cNvCxnSpPr>
          <p:nvPr/>
        </p:nvCxnSpPr>
        <p:spPr>
          <a:xfrm flipH="1">
            <a:off x="5777750" y="4955190"/>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BB2F65A3-1EAB-492F-9642-0787E8DB0042}"/>
              </a:ext>
            </a:extLst>
          </p:cNvPr>
          <p:cNvCxnSpPr>
            <a:cxnSpLocks/>
          </p:cNvCxnSpPr>
          <p:nvPr/>
        </p:nvCxnSpPr>
        <p:spPr>
          <a:xfrm flipV="1">
            <a:off x="6311142" y="4694784"/>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连接符: 肘形 47">
            <a:extLst>
              <a:ext uri="{FF2B5EF4-FFF2-40B4-BE49-F238E27FC236}">
                <a16:creationId xmlns:a16="http://schemas.microsoft.com/office/drawing/2014/main" id="{99BBD879-96C0-4199-B33C-8856C9E45EC0}"/>
              </a:ext>
            </a:extLst>
          </p:cNvPr>
          <p:cNvCxnSpPr>
            <a:endCxn id="7" idx="1"/>
          </p:cNvCxnSpPr>
          <p:nvPr/>
        </p:nvCxnSpPr>
        <p:spPr>
          <a:xfrm rot="16200000" flipV="1">
            <a:off x="4478989" y="3978729"/>
            <a:ext cx="1535206" cy="1062316"/>
          </a:xfrm>
          <a:prstGeom prst="bentConnector4">
            <a:avLst>
              <a:gd name="adj1" fmla="val 7884"/>
              <a:gd name="adj2" fmla="val 1468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3FD4F81A-AC1B-46E6-83F5-92A2FF6967F6}"/>
              </a:ext>
            </a:extLst>
          </p:cNvPr>
          <p:cNvCxnSpPr>
            <a:stCxn id="2" idx="0"/>
            <a:endCxn id="7" idx="2"/>
          </p:cNvCxnSpPr>
          <p:nvPr/>
        </p:nvCxnSpPr>
        <p:spPr>
          <a:xfrm flipV="1">
            <a:off x="5777752" y="3923819"/>
            <a:ext cx="0" cy="2241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818B3166-901A-4084-AC32-2A9159A7CD91}"/>
              </a:ext>
            </a:extLst>
          </p:cNvPr>
          <p:cNvCxnSpPr>
            <a:stCxn id="7" idx="0"/>
            <a:endCxn id="8" idx="2"/>
          </p:cNvCxnSpPr>
          <p:nvPr/>
        </p:nvCxnSpPr>
        <p:spPr>
          <a:xfrm flipH="1" flipV="1">
            <a:off x="5777751" y="3048901"/>
            <a:ext cx="1" cy="5118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1F7EA209-D868-492F-A37E-D88249320CEF}"/>
              </a:ext>
            </a:extLst>
          </p:cNvPr>
          <p:cNvCxnSpPr>
            <a:cxnSpLocks/>
          </p:cNvCxnSpPr>
          <p:nvPr/>
        </p:nvCxnSpPr>
        <p:spPr>
          <a:xfrm flipV="1">
            <a:off x="5777749" y="2241218"/>
            <a:ext cx="0" cy="2241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BB9F6284-5FE2-4602-A5F7-4EBCD6C8FB8C}"/>
              </a:ext>
            </a:extLst>
          </p:cNvPr>
          <p:cNvCxnSpPr>
            <a:cxnSpLocks/>
          </p:cNvCxnSpPr>
          <p:nvPr/>
        </p:nvCxnSpPr>
        <p:spPr>
          <a:xfrm flipH="1" flipV="1">
            <a:off x="5777751" y="1364340"/>
            <a:ext cx="1" cy="5182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连接符: 肘形 61">
            <a:extLst>
              <a:ext uri="{FF2B5EF4-FFF2-40B4-BE49-F238E27FC236}">
                <a16:creationId xmlns:a16="http://schemas.microsoft.com/office/drawing/2014/main" id="{334A82EE-BA34-4209-8219-906DDD6B9B4D}"/>
              </a:ext>
            </a:extLst>
          </p:cNvPr>
          <p:cNvCxnSpPr>
            <a:cxnSpLocks/>
            <a:endCxn id="9" idx="1"/>
          </p:cNvCxnSpPr>
          <p:nvPr/>
        </p:nvCxnSpPr>
        <p:spPr>
          <a:xfrm rot="16200000" flipV="1">
            <a:off x="4604757" y="2174841"/>
            <a:ext cx="1272464" cy="1051114"/>
          </a:xfrm>
          <a:prstGeom prst="bentConnector4">
            <a:avLst>
              <a:gd name="adj1" fmla="val 3415"/>
              <a:gd name="adj2" fmla="val 14818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97159" name="文本框 2097158">
            <a:extLst>
              <a:ext uri="{FF2B5EF4-FFF2-40B4-BE49-F238E27FC236}">
                <a16:creationId xmlns:a16="http://schemas.microsoft.com/office/drawing/2014/main" id="{456925D1-18A7-47B0-BE9F-F096F92B6822}"/>
              </a:ext>
            </a:extLst>
          </p:cNvPr>
          <p:cNvSpPr txBox="1"/>
          <p:nvPr/>
        </p:nvSpPr>
        <p:spPr>
          <a:xfrm>
            <a:off x="3260912" y="3560747"/>
            <a:ext cx="665627" cy="400110"/>
          </a:xfrm>
          <a:prstGeom prst="rect">
            <a:avLst/>
          </a:prstGeom>
          <a:noFill/>
        </p:spPr>
        <p:txBody>
          <a:bodyPr wrap="square" rtlCol="0">
            <a:spAutoFit/>
          </a:bodyPr>
          <a:lstStyle/>
          <a:p>
            <a:r>
              <a:rPr lang="en-US" altLang="zh-CN" sz="2000" dirty="0"/>
              <a:t>Nx</a:t>
            </a:r>
            <a:endParaRPr lang="zh-CN" altLang="en-US" sz="2000" dirty="0"/>
          </a:p>
        </p:txBody>
      </p:sp>
      <p:sp>
        <p:nvSpPr>
          <p:cNvPr id="74" name="文本框 73">
            <a:extLst>
              <a:ext uri="{FF2B5EF4-FFF2-40B4-BE49-F238E27FC236}">
                <a16:creationId xmlns:a16="http://schemas.microsoft.com/office/drawing/2014/main" id="{3172429A-F369-4B9A-BD4F-E930162EE932}"/>
              </a:ext>
            </a:extLst>
          </p:cNvPr>
          <p:cNvSpPr txBox="1"/>
          <p:nvPr/>
        </p:nvSpPr>
        <p:spPr>
          <a:xfrm>
            <a:off x="5235388" y="6325958"/>
            <a:ext cx="1510554" cy="400110"/>
          </a:xfrm>
          <a:prstGeom prst="rect">
            <a:avLst/>
          </a:prstGeom>
          <a:noFill/>
        </p:spPr>
        <p:txBody>
          <a:bodyPr wrap="square" rtlCol="0">
            <a:spAutoFit/>
          </a:bodyPr>
          <a:lstStyle/>
          <a:p>
            <a:r>
              <a:rPr lang="en-US" altLang="zh-CN" sz="2000" dirty="0"/>
              <a:t>Input MTS</a:t>
            </a:r>
            <a:endParaRPr lang="zh-CN" altLang="en-US" sz="2000" dirty="0"/>
          </a:p>
        </p:txBody>
      </p:sp>
    </p:spTree>
    <p:extLst>
      <p:ext uri="{BB962C8B-B14F-4D97-AF65-F5344CB8AC3E}">
        <p14:creationId xmlns:p14="http://schemas.microsoft.com/office/powerpoint/2010/main" val="1714953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1A39533-CAEB-4DA5-AA2B-8797EFED25C2}"/>
              </a:ext>
            </a:extLst>
          </p:cNvPr>
          <p:cNvPicPr>
            <a:picLocks noChangeAspect="1"/>
          </p:cNvPicPr>
          <p:nvPr/>
        </p:nvPicPr>
        <p:blipFill>
          <a:blip r:embed="rId2"/>
          <a:stretch>
            <a:fillRect/>
          </a:stretch>
        </p:blipFill>
        <p:spPr>
          <a:xfrm>
            <a:off x="618905" y="1013012"/>
            <a:ext cx="8623707" cy="4077621"/>
          </a:xfrm>
          <a:prstGeom prst="rect">
            <a:avLst/>
          </a:prstGeom>
        </p:spPr>
      </p:pic>
      <p:pic>
        <p:nvPicPr>
          <p:cNvPr id="5" name="图片 4">
            <a:extLst>
              <a:ext uri="{FF2B5EF4-FFF2-40B4-BE49-F238E27FC236}">
                <a16:creationId xmlns:a16="http://schemas.microsoft.com/office/drawing/2014/main" id="{73E0AC4D-36FC-4460-9124-34A5865A0580}"/>
              </a:ext>
            </a:extLst>
          </p:cNvPr>
          <p:cNvPicPr>
            <a:picLocks noChangeAspect="1"/>
          </p:cNvPicPr>
          <p:nvPr/>
        </p:nvPicPr>
        <p:blipFill>
          <a:blip r:embed="rId3"/>
          <a:stretch>
            <a:fillRect/>
          </a:stretch>
        </p:blipFill>
        <p:spPr>
          <a:xfrm>
            <a:off x="3651931" y="1898318"/>
            <a:ext cx="4888138" cy="2315094"/>
          </a:xfrm>
          <a:prstGeom prst="rect">
            <a:avLst/>
          </a:prstGeom>
        </p:spPr>
      </p:pic>
    </p:spTree>
    <p:extLst>
      <p:ext uri="{BB962C8B-B14F-4D97-AF65-F5344CB8AC3E}">
        <p14:creationId xmlns:p14="http://schemas.microsoft.com/office/powerpoint/2010/main" val="35530775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4396C8D4-6F11-4F40-9A25-B7A859E5D618}"/>
              </a:ext>
            </a:extLst>
          </p:cNvPr>
          <p:cNvSpPr/>
          <p:nvPr/>
        </p:nvSpPr>
        <p:spPr>
          <a:xfrm>
            <a:off x="2521319" y="664557"/>
            <a:ext cx="3343835" cy="3700547"/>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9BBB77DC-4AFB-43F5-9DF7-413D6DFCB22D}"/>
              </a:ext>
            </a:extLst>
          </p:cNvPr>
          <p:cNvSpPr/>
          <p:nvPr/>
        </p:nvSpPr>
        <p:spPr>
          <a:xfrm>
            <a:off x="3182148" y="3215946"/>
            <a:ext cx="2400036" cy="432921"/>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单变量注意力</a:t>
            </a:r>
          </a:p>
        </p:txBody>
      </p:sp>
      <p:sp>
        <p:nvSpPr>
          <p:cNvPr id="6" name="矩形: 圆角 5">
            <a:extLst>
              <a:ext uri="{FF2B5EF4-FFF2-40B4-BE49-F238E27FC236}">
                <a16:creationId xmlns:a16="http://schemas.microsoft.com/office/drawing/2014/main" id="{B4BCB6DF-1745-49AE-AB04-B0D7EA6C2D05}"/>
              </a:ext>
            </a:extLst>
          </p:cNvPr>
          <p:cNvSpPr/>
          <p:nvPr/>
        </p:nvSpPr>
        <p:spPr>
          <a:xfrm>
            <a:off x="3182150" y="2461942"/>
            <a:ext cx="2400038" cy="459968"/>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残差连接</a:t>
            </a:r>
            <a:r>
              <a:rPr lang="en-US" altLang="zh-CN" dirty="0">
                <a:solidFill>
                  <a:schemeClr val="tx1"/>
                </a:solidFill>
              </a:rPr>
              <a:t> &amp; </a:t>
            </a:r>
            <a:r>
              <a:rPr lang="zh-CN" altLang="en-US" dirty="0">
                <a:solidFill>
                  <a:schemeClr val="tx1"/>
                </a:solidFill>
              </a:rPr>
              <a:t>层归一化</a:t>
            </a:r>
          </a:p>
        </p:txBody>
      </p:sp>
      <p:sp>
        <p:nvSpPr>
          <p:cNvPr id="7" name="矩形: 圆角 6">
            <a:extLst>
              <a:ext uri="{FF2B5EF4-FFF2-40B4-BE49-F238E27FC236}">
                <a16:creationId xmlns:a16="http://schemas.microsoft.com/office/drawing/2014/main" id="{36EEAD94-9B2B-4FEE-8E7D-CB5077E4BF1E}"/>
              </a:ext>
            </a:extLst>
          </p:cNvPr>
          <p:cNvSpPr/>
          <p:nvPr/>
        </p:nvSpPr>
        <p:spPr>
          <a:xfrm>
            <a:off x="3182148" y="1570868"/>
            <a:ext cx="2400038" cy="473837"/>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前馈神经网络</a:t>
            </a:r>
          </a:p>
        </p:txBody>
      </p:sp>
      <p:sp>
        <p:nvSpPr>
          <p:cNvPr id="9" name="流程图: 或者 8">
            <a:extLst>
              <a:ext uri="{FF2B5EF4-FFF2-40B4-BE49-F238E27FC236}">
                <a16:creationId xmlns:a16="http://schemas.microsoft.com/office/drawing/2014/main" id="{3AB9957E-4ABA-4BEC-9B62-0E597C5E468D}"/>
              </a:ext>
            </a:extLst>
          </p:cNvPr>
          <p:cNvSpPr/>
          <p:nvPr/>
        </p:nvSpPr>
        <p:spPr>
          <a:xfrm>
            <a:off x="4244018" y="4546198"/>
            <a:ext cx="257020" cy="268081"/>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10E2FFF3-A620-4735-9A23-A66392C3F287}"/>
              </a:ext>
            </a:extLst>
          </p:cNvPr>
          <p:cNvCxnSpPr>
            <a:cxnSpLocks/>
            <a:stCxn id="9" idx="0"/>
            <a:endCxn id="5" idx="2"/>
          </p:cNvCxnSpPr>
          <p:nvPr/>
        </p:nvCxnSpPr>
        <p:spPr>
          <a:xfrm flipV="1">
            <a:off x="4372528" y="3648867"/>
            <a:ext cx="9638" cy="8973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5E287777-7E8A-48B4-8020-ED3199502604}"/>
              </a:ext>
            </a:extLst>
          </p:cNvPr>
          <p:cNvCxnSpPr>
            <a:cxnSpLocks/>
          </p:cNvCxnSpPr>
          <p:nvPr/>
        </p:nvCxnSpPr>
        <p:spPr>
          <a:xfrm flipH="1">
            <a:off x="3830166" y="3909273"/>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AE1A6AB-D775-435F-AAEA-BA53523D3DC6}"/>
              </a:ext>
            </a:extLst>
          </p:cNvPr>
          <p:cNvCxnSpPr>
            <a:cxnSpLocks/>
          </p:cNvCxnSpPr>
          <p:nvPr/>
        </p:nvCxnSpPr>
        <p:spPr>
          <a:xfrm flipV="1">
            <a:off x="3830166" y="3648867"/>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1D323345-7D66-4ECC-9E33-FBAE7D21DFC2}"/>
              </a:ext>
            </a:extLst>
          </p:cNvPr>
          <p:cNvCxnSpPr>
            <a:cxnSpLocks/>
          </p:cNvCxnSpPr>
          <p:nvPr/>
        </p:nvCxnSpPr>
        <p:spPr>
          <a:xfrm flipH="1">
            <a:off x="4372528" y="3909273"/>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B5ED49E0-600F-43C3-AC0F-9BE92C7A24A7}"/>
              </a:ext>
            </a:extLst>
          </p:cNvPr>
          <p:cNvCxnSpPr>
            <a:cxnSpLocks/>
          </p:cNvCxnSpPr>
          <p:nvPr/>
        </p:nvCxnSpPr>
        <p:spPr>
          <a:xfrm flipV="1">
            <a:off x="4905920" y="3648867"/>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连接符: 肘形 14">
            <a:extLst>
              <a:ext uri="{FF2B5EF4-FFF2-40B4-BE49-F238E27FC236}">
                <a16:creationId xmlns:a16="http://schemas.microsoft.com/office/drawing/2014/main" id="{9F2DF638-50AB-4FB7-9C33-631A8865529B}"/>
              </a:ext>
            </a:extLst>
          </p:cNvPr>
          <p:cNvCxnSpPr>
            <a:cxnSpLocks/>
            <a:endCxn id="6" idx="1"/>
          </p:cNvCxnSpPr>
          <p:nvPr/>
        </p:nvCxnSpPr>
        <p:spPr>
          <a:xfrm rot="16200000" flipV="1">
            <a:off x="3003054" y="2871022"/>
            <a:ext cx="1530006" cy="1171814"/>
          </a:xfrm>
          <a:prstGeom prst="bentConnector4">
            <a:avLst>
              <a:gd name="adj1" fmla="val 883"/>
              <a:gd name="adj2" fmla="val 11950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0747009-BAA4-4CC2-BC73-3933283EDE71}"/>
              </a:ext>
            </a:extLst>
          </p:cNvPr>
          <p:cNvCxnSpPr>
            <a:cxnSpLocks/>
            <a:stCxn id="5" idx="0"/>
            <a:endCxn id="6" idx="2"/>
          </p:cNvCxnSpPr>
          <p:nvPr/>
        </p:nvCxnSpPr>
        <p:spPr>
          <a:xfrm flipV="1">
            <a:off x="4382166" y="2921910"/>
            <a:ext cx="3" cy="2940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B528002-666A-48D9-A365-3C87656D1406}"/>
              </a:ext>
            </a:extLst>
          </p:cNvPr>
          <p:cNvCxnSpPr>
            <a:cxnSpLocks/>
            <a:stCxn id="6" idx="0"/>
            <a:endCxn id="7" idx="2"/>
          </p:cNvCxnSpPr>
          <p:nvPr/>
        </p:nvCxnSpPr>
        <p:spPr>
          <a:xfrm flipH="1" flipV="1">
            <a:off x="4382167" y="2044705"/>
            <a:ext cx="2" cy="4172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AEE4AD4B-5CB4-48B8-8C47-A41D556972AF}"/>
              </a:ext>
            </a:extLst>
          </p:cNvPr>
          <p:cNvCxnSpPr>
            <a:cxnSpLocks/>
          </p:cNvCxnSpPr>
          <p:nvPr/>
        </p:nvCxnSpPr>
        <p:spPr>
          <a:xfrm flipV="1">
            <a:off x="4372527" y="1195301"/>
            <a:ext cx="0" cy="2241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连接符: 肘形 19">
            <a:extLst>
              <a:ext uri="{FF2B5EF4-FFF2-40B4-BE49-F238E27FC236}">
                <a16:creationId xmlns:a16="http://schemas.microsoft.com/office/drawing/2014/main" id="{E87F7CA4-A22E-4026-ADD6-B2E5DD71E089}"/>
              </a:ext>
            </a:extLst>
          </p:cNvPr>
          <p:cNvCxnSpPr>
            <a:cxnSpLocks/>
            <a:endCxn id="74" idx="1"/>
          </p:cNvCxnSpPr>
          <p:nvPr/>
        </p:nvCxnSpPr>
        <p:spPr>
          <a:xfrm rot="16200000" flipV="1">
            <a:off x="3146376" y="1075765"/>
            <a:ext cx="1250722" cy="1179174"/>
          </a:xfrm>
          <a:prstGeom prst="bentConnector4">
            <a:avLst>
              <a:gd name="adj1" fmla="val 1539"/>
              <a:gd name="adj2" fmla="val 1193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144FD2F8-52B3-41B2-9ECC-5B2C7A4CCB47}"/>
              </a:ext>
            </a:extLst>
          </p:cNvPr>
          <p:cNvSpPr txBox="1"/>
          <p:nvPr/>
        </p:nvSpPr>
        <p:spPr>
          <a:xfrm>
            <a:off x="1855690" y="2514830"/>
            <a:ext cx="665627" cy="400110"/>
          </a:xfrm>
          <a:prstGeom prst="rect">
            <a:avLst/>
          </a:prstGeom>
          <a:noFill/>
        </p:spPr>
        <p:txBody>
          <a:bodyPr wrap="square" rtlCol="0">
            <a:spAutoFit/>
          </a:bodyPr>
          <a:lstStyle/>
          <a:p>
            <a:r>
              <a:rPr lang="en-US" altLang="zh-CN" sz="2000" dirty="0"/>
              <a:t>N</a:t>
            </a:r>
            <a:r>
              <a:rPr lang="zh-CN" altLang="en-US" sz="2000" dirty="0"/>
              <a:t>层</a:t>
            </a:r>
          </a:p>
        </p:txBody>
      </p:sp>
      <p:sp>
        <p:nvSpPr>
          <p:cNvPr id="35" name="矩形: 圆角 34">
            <a:extLst>
              <a:ext uri="{FF2B5EF4-FFF2-40B4-BE49-F238E27FC236}">
                <a16:creationId xmlns:a16="http://schemas.microsoft.com/office/drawing/2014/main" id="{B20BC0C9-D8A7-4058-8FBE-32E1313FADA0}"/>
              </a:ext>
            </a:extLst>
          </p:cNvPr>
          <p:cNvSpPr/>
          <p:nvPr/>
        </p:nvSpPr>
        <p:spPr>
          <a:xfrm>
            <a:off x="3415826" y="5781888"/>
            <a:ext cx="1913402" cy="363071"/>
          </a:xfrm>
          <a:prstGeom prst="round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分段划分子序列</a:t>
            </a:r>
          </a:p>
        </p:txBody>
      </p:sp>
      <p:sp>
        <p:nvSpPr>
          <p:cNvPr id="36" name="矩形: 圆角 35">
            <a:extLst>
              <a:ext uri="{FF2B5EF4-FFF2-40B4-BE49-F238E27FC236}">
                <a16:creationId xmlns:a16="http://schemas.microsoft.com/office/drawing/2014/main" id="{93DA516E-27A2-4CDE-AF52-81E8E6CD5A24}"/>
              </a:ext>
            </a:extLst>
          </p:cNvPr>
          <p:cNvSpPr/>
          <p:nvPr/>
        </p:nvSpPr>
        <p:spPr>
          <a:xfrm>
            <a:off x="3415826" y="5096919"/>
            <a:ext cx="1913402" cy="39093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tx1"/>
                </a:solidFill>
              </a:rPr>
              <a:t>输入嵌入向量</a:t>
            </a:r>
          </a:p>
        </p:txBody>
      </p:sp>
      <p:sp>
        <p:nvSpPr>
          <p:cNvPr id="37" name="矩形: 圆角 36">
            <a:extLst>
              <a:ext uri="{FF2B5EF4-FFF2-40B4-BE49-F238E27FC236}">
                <a16:creationId xmlns:a16="http://schemas.microsoft.com/office/drawing/2014/main" id="{DDFA88E1-5704-48E6-B336-596F1B3FA72F}"/>
              </a:ext>
            </a:extLst>
          </p:cNvPr>
          <p:cNvSpPr/>
          <p:nvPr/>
        </p:nvSpPr>
        <p:spPr>
          <a:xfrm>
            <a:off x="3570043" y="6375877"/>
            <a:ext cx="1604964" cy="36307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tx1"/>
                </a:solidFill>
              </a:rPr>
              <a:t>多维时间序列</a:t>
            </a:r>
          </a:p>
        </p:txBody>
      </p:sp>
      <p:cxnSp>
        <p:nvCxnSpPr>
          <p:cNvPr id="40" name="直接连接符 39">
            <a:extLst>
              <a:ext uri="{FF2B5EF4-FFF2-40B4-BE49-F238E27FC236}">
                <a16:creationId xmlns:a16="http://schemas.microsoft.com/office/drawing/2014/main" id="{71C35F20-BD91-467C-9117-FE5B74C4E1C9}"/>
              </a:ext>
            </a:extLst>
          </p:cNvPr>
          <p:cNvCxnSpPr>
            <a:cxnSpLocks/>
            <a:stCxn id="35" idx="2"/>
            <a:endCxn id="37" idx="0"/>
          </p:cNvCxnSpPr>
          <p:nvPr/>
        </p:nvCxnSpPr>
        <p:spPr>
          <a:xfrm flipH="1">
            <a:off x="4372525" y="6144959"/>
            <a:ext cx="2" cy="2309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4E814664-279E-4CD0-B681-0315E161BB43}"/>
              </a:ext>
            </a:extLst>
          </p:cNvPr>
          <p:cNvCxnSpPr>
            <a:cxnSpLocks/>
            <a:stCxn id="36" idx="2"/>
            <a:endCxn id="35" idx="0"/>
          </p:cNvCxnSpPr>
          <p:nvPr/>
        </p:nvCxnSpPr>
        <p:spPr>
          <a:xfrm>
            <a:off x="4372527" y="5487852"/>
            <a:ext cx="0" cy="2940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C7F77555-3B22-46F7-AD9E-82EB2E3CBF8A}"/>
              </a:ext>
            </a:extLst>
          </p:cNvPr>
          <p:cNvCxnSpPr>
            <a:stCxn id="9" idx="4"/>
            <a:endCxn id="36" idx="0"/>
          </p:cNvCxnSpPr>
          <p:nvPr/>
        </p:nvCxnSpPr>
        <p:spPr>
          <a:xfrm flipH="1">
            <a:off x="4372527" y="4814279"/>
            <a:ext cx="1" cy="2826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矩形: 圆角 47">
            <a:extLst>
              <a:ext uri="{FF2B5EF4-FFF2-40B4-BE49-F238E27FC236}">
                <a16:creationId xmlns:a16="http://schemas.microsoft.com/office/drawing/2014/main" id="{40198273-3458-482C-B32C-5713700F2037}"/>
              </a:ext>
            </a:extLst>
          </p:cNvPr>
          <p:cNvSpPr/>
          <p:nvPr/>
        </p:nvSpPr>
        <p:spPr>
          <a:xfrm>
            <a:off x="1855690" y="4490013"/>
            <a:ext cx="1618545" cy="390933"/>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rPr>
              <a:t>Time2Vec</a:t>
            </a:r>
            <a:r>
              <a:rPr lang="zh-CN" altLang="en-US" sz="1800" dirty="0">
                <a:solidFill>
                  <a:schemeClr val="tx1"/>
                </a:solidFill>
              </a:rPr>
              <a:t>编码</a:t>
            </a:r>
          </a:p>
        </p:txBody>
      </p:sp>
      <p:cxnSp>
        <p:nvCxnSpPr>
          <p:cNvPr id="50" name="直接箭头连接符 49">
            <a:extLst>
              <a:ext uri="{FF2B5EF4-FFF2-40B4-BE49-F238E27FC236}">
                <a16:creationId xmlns:a16="http://schemas.microsoft.com/office/drawing/2014/main" id="{2B42AE47-1C71-43DC-8CA1-9DFAEECC9EDB}"/>
              </a:ext>
            </a:extLst>
          </p:cNvPr>
          <p:cNvCxnSpPr>
            <a:cxnSpLocks/>
            <a:stCxn id="48" idx="3"/>
            <a:endCxn id="9" idx="2"/>
          </p:cNvCxnSpPr>
          <p:nvPr/>
        </p:nvCxnSpPr>
        <p:spPr>
          <a:xfrm flipV="1">
            <a:off x="3474235" y="4680239"/>
            <a:ext cx="769783" cy="52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圆角 50">
            <a:extLst>
              <a:ext uri="{FF2B5EF4-FFF2-40B4-BE49-F238E27FC236}">
                <a16:creationId xmlns:a16="http://schemas.microsoft.com/office/drawing/2014/main" id="{7A5CD45C-46DC-4291-8772-4818C2E86AAE}"/>
              </a:ext>
            </a:extLst>
          </p:cNvPr>
          <p:cNvSpPr/>
          <p:nvPr/>
        </p:nvSpPr>
        <p:spPr>
          <a:xfrm>
            <a:off x="3547771" y="91323"/>
            <a:ext cx="1649509" cy="31984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rPr>
              <a:t>Uaformer</a:t>
            </a:r>
            <a:r>
              <a:rPr lang="zh-CN" altLang="en-US" sz="1800" dirty="0">
                <a:solidFill>
                  <a:schemeClr val="tx1"/>
                </a:solidFill>
              </a:rPr>
              <a:t>网络</a:t>
            </a:r>
          </a:p>
        </p:txBody>
      </p:sp>
      <p:cxnSp>
        <p:nvCxnSpPr>
          <p:cNvPr id="54" name="直接箭头连接符 53">
            <a:extLst>
              <a:ext uri="{FF2B5EF4-FFF2-40B4-BE49-F238E27FC236}">
                <a16:creationId xmlns:a16="http://schemas.microsoft.com/office/drawing/2014/main" id="{3BB4207D-A5AB-4F9A-9AF1-FC2862AB3DD8}"/>
              </a:ext>
            </a:extLst>
          </p:cNvPr>
          <p:cNvCxnSpPr>
            <a:cxnSpLocks/>
          </p:cNvCxnSpPr>
          <p:nvPr/>
        </p:nvCxnSpPr>
        <p:spPr>
          <a:xfrm flipV="1">
            <a:off x="4372528" y="358046"/>
            <a:ext cx="0" cy="4786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矩形: 圆角 79">
            <a:extLst>
              <a:ext uri="{FF2B5EF4-FFF2-40B4-BE49-F238E27FC236}">
                <a16:creationId xmlns:a16="http://schemas.microsoft.com/office/drawing/2014/main" id="{293D04B4-3115-4466-985B-D3FB33835D2E}"/>
              </a:ext>
            </a:extLst>
          </p:cNvPr>
          <p:cNvSpPr/>
          <p:nvPr/>
        </p:nvSpPr>
        <p:spPr>
          <a:xfrm>
            <a:off x="7461137" y="2516189"/>
            <a:ext cx="2032987" cy="58356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矩形: 圆角 80">
            <a:extLst>
              <a:ext uri="{FF2B5EF4-FFF2-40B4-BE49-F238E27FC236}">
                <a16:creationId xmlns:a16="http://schemas.microsoft.com/office/drawing/2014/main" id="{DE221740-CF87-40A4-A507-9853FC79AA01}"/>
              </a:ext>
            </a:extLst>
          </p:cNvPr>
          <p:cNvSpPr/>
          <p:nvPr/>
        </p:nvSpPr>
        <p:spPr>
          <a:xfrm>
            <a:off x="7381239" y="2621541"/>
            <a:ext cx="2032987" cy="583564"/>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矩形: 圆角 81">
            <a:extLst>
              <a:ext uri="{FF2B5EF4-FFF2-40B4-BE49-F238E27FC236}">
                <a16:creationId xmlns:a16="http://schemas.microsoft.com/office/drawing/2014/main" id="{2821650A-3FF3-4981-B09B-8857C3916231}"/>
              </a:ext>
            </a:extLst>
          </p:cNvPr>
          <p:cNvSpPr/>
          <p:nvPr/>
        </p:nvSpPr>
        <p:spPr>
          <a:xfrm>
            <a:off x="7301342" y="3895344"/>
            <a:ext cx="2032987" cy="441523"/>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单变量序列分离</a:t>
            </a:r>
          </a:p>
        </p:txBody>
      </p:sp>
      <p:sp>
        <p:nvSpPr>
          <p:cNvPr id="83" name="矩形: 圆角 82">
            <a:extLst>
              <a:ext uri="{FF2B5EF4-FFF2-40B4-BE49-F238E27FC236}">
                <a16:creationId xmlns:a16="http://schemas.microsoft.com/office/drawing/2014/main" id="{DD938C71-C6C6-4587-9A69-D1015E069731}"/>
              </a:ext>
            </a:extLst>
          </p:cNvPr>
          <p:cNvSpPr/>
          <p:nvPr/>
        </p:nvSpPr>
        <p:spPr>
          <a:xfrm>
            <a:off x="7301341" y="2726893"/>
            <a:ext cx="2032987" cy="58356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缩放点积注意力</a:t>
            </a:r>
          </a:p>
        </p:txBody>
      </p:sp>
      <p:sp>
        <p:nvSpPr>
          <p:cNvPr id="84" name="矩形: 圆角 83">
            <a:extLst>
              <a:ext uri="{FF2B5EF4-FFF2-40B4-BE49-F238E27FC236}">
                <a16:creationId xmlns:a16="http://schemas.microsoft.com/office/drawing/2014/main" id="{39B4CF2E-4D20-4F65-A42E-DB71AD39BFC6}"/>
              </a:ext>
            </a:extLst>
          </p:cNvPr>
          <p:cNvSpPr/>
          <p:nvPr/>
        </p:nvSpPr>
        <p:spPr>
          <a:xfrm>
            <a:off x="7819472" y="1561461"/>
            <a:ext cx="996723" cy="44152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拼接</a:t>
            </a:r>
          </a:p>
        </p:txBody>
      </p:sp>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B6097524-6D3B-4D91-8E81-12FC37B2D8E9}"/>
                  </a:ext>
                </a:extLst>
              </p:cNvPr>
              <p:cNvSpPr txBox="1"/>
              <p:nvPr/>
            </p:nvSpPr>
            <p:spPr>
              <a:xfrm>
                <a:off x="7461137" y="4812812"/>
                <a:ext cx="2151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𝑄</m:t>
                      </m:r>
                    </m:oMath>
                  </m:oMathPara>
                </a14:m>
                <a:endParaRPr lang="zh-CN" altLang="en-US" dirty="0"/>
              </a:p>
            </p:txBody>
          </p:sp>
        </mc:Choice>
        <mc:Fallback xmlns="">
          <p:sp>
            <p:nvSpPr>
              <p:cNvPr id="85" name="文本框 84">
                <a:extLst>
                  <a:ext uri="{FF2B5EF4-FFF2-40B4-BE49-F238E27FC236}">
                    <a16:creationId xmlns:a16="http://schemas.microsoft.com/office/drawing/2014/main" id="{B6097524-6D3B-4D91-8E81-12FC37B2D8E9}"/>
                  </a:ext>
                </a:extLst>
              </p:cNvPr>
              <p:cNvSpPr txBox="1">
                <a:spLocks noRot="1" noChangeAspect="1" noMove="1" noResize="1" noEditPoints="1" noAdjustHandles="1" noChangeArrowheads="1" noChangeShapeType="1" noTextEdit="1"/>
              </p:cNvSpPr>
              <p:nvPr/>
            </p:nvSpPr>
            <p:spPr>
              <a:xfrm>
                <a:off x="7461137" y="4812812"/>
                <a:ext cx="215122" cy="276999"/>
              </a:xfrm>
              <a:prstGeom prst="rect">
                <a:avLst/>
              </a:prstGeom>
              <a:blipFill>
                <a:blip r:embed="rId2"/>
                <a:stretch>
                  <a:fillRect l="-37143" r="-34286" b="-3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0B5F5493-4EE5-4B87-9899-3D4CA48FBCF3}"/>
                  </a:ext>
                </a:extLst>
              </p:cNvPr>
              <p:cNvSpPr txBox="1"/>
              <p:nvPr/>
            </p:nvSpPr>
            <p:spPr>
              <a:xfrm>
                <a:off x="8182610" y="4812812"/>
                <a:ext cx="2217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𝐾</m:t>
                      </m:r>
                    </m:oMath>
                  </m:oMathPara>
                </a14:m>
                <a:endParaRPr lang="zh-CN" altLang="en-US" dirty="0"/>
              </a:p>
            </p:txBody>
          </p:sp>
        </mc:Choice>
        <mc:Fallback xmlns="">
          <p:sp>
            <p:nvSpPr>
              <p:cNvPr id="86" name="文本框 85">
                <a:extLst>
                  <a:ext uri="{FF2B5EF4-FFF2-40B4-BE49-F238E27FC236}">
                    <a16:creationId xmlns:a16="http://schemas.microsoft.com/office/drawing/2014/main" id="{0B5F5493-4EE5-4B87-9899-3D4CA48FBCF3}"/>
                  </a:ext>
                </a:extLst>
              </p:cNvPr>
              <p:cNvSpPr txBox="1">
                <a:spLocks noRot="1" noChangeAspect="1" noMove="1" noResize="1" noEditPoints="1" noAdjustHandles="1" noChangeArrowheads="1" noChangeShapeType="1" noTextEdit="1"/>
              </p:cNvSpPr>
              <p:nvPr/>
            </p:nvSpPr>
            <p:spPr>
              <a:xfrm>
                <a:off x="8182610" y="4812812"/>
                <a:ext cx="221791" cy="276999"/>
              </a:xfrm>
              <a:prstGeom prst="rect">
                <a:avLst/>
              </a:prstGeom>
              <a:blipFill>
                <a:blip r:embed="rId3"/>
                <a:stretch>
                  <a:fillRect l="-24324" r="-21622"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文本框 86">
                <a:extLst>
                  <a:ext uri="{FF2B5EF4-FFF2-40B4-BE49-F238E27FC236}">
                    <a16:creationId xmlns:a16="http://schemas.microsoft.com/office/drawing/2014/main" id="{7D84BD37-2737-4F83-915F-70DBA9A5F0F1}"/>
                  </a:ext>
                </a:extLst>
              </p:cNvPr>
              <p:cNvSpPr txBox="1"/>
              <p:nvPr/>
            </p:nvSpPr>
            <p:spPr>
              <a:xfrm>
                <a:off x="8910752" y="4812812"/>
                <a:ext cx="204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𝑉</m:t>
                      </m:r>
                    </m:oMath>
                  </m:oMathPara>
                </a14:m>
                <a:endParaRPr lang="zh-CN" altLang="en-US" dirty="0"/>
              </a:p>
            </p:txBody>
          </p:sp>
        </mc:Choice>
        <mc:Fallback xmlns="">
          <p:sp>
            <p:nvSpPr>
              <p:cNvPr id="87" name="文本框 86">
                <a:extLst>
                  <a:ext uri="{FF2B5EF4-FFF2-40B4-BE49-F238E27FC236}">
                    <a16:creationId xmlns:a16="http://schemas.microsoft.com/office/drawing/2014/main" id="{7D84BD37-2737-4F83-915F-70DBA9A5F0F1}"/>
                  </a:ext>
                </a:extLst>
              </p:cNvPr>
              <p:cNvSpPr txBox="1">
                <a:spLocks noRot="1" noChangeAspect="1" noMove="1" noResize="1" noEditPoints="1" noAdjustHandles="1" noChangeArrowheads="1" noChangeShapeType="1" noTextEdit="1"/>
              </p:cNvSpPr>
              <p:nvPr/>
            </p:nvSpPr>
            <p:spPr>
              <a:xfrm>
                <a:off x="8910752" y="4812812"/>
                <a:ext cx="204480" cy="276999"/>
              </a:xfrm>
              <a:prstGeom prst="rect">
                <a:avLst/>
              </a:prstGeom>
              <a:blipFill>
                <a:blip r:embed="rId4"/>
                <a:stretch>
                  <a:fillRect l="-30303" r="-24242" b="-6667"/>
                </a:stretch>
              </a:blipFill>
            </p:spPr>
            <p:txBody>
              <a:bodyPr/>
              <a:lstStyle/>
              <a:p>
                <a:r>
                  <a:rPr lang="zh-CN" altLang="en-US">
                    <a:noFill/>
                  </a:rPr>
                  <a:t> </a:t>
                </a:r>
              </a:p>
            </p:txBody>
          </p:sp>
        </mc:Fallback>
      </mc:AlternateContent>
      <p:cxnSp>
        <p:nvCxnSpPr>
          <p:cNvPr id="88" name="直接箭头连接符 87">
            <a:extLst>
              <a:ext uri="{FF2B5EF4-FFF2-40B4-BE49-F238E27FC236}">
                <a16:creationId xmlns:a16="http://schemas.microsoft.com/office/drawing/2014/main" id="{048E10B4-385D-49B3-A8D2-DA4D4CE5E9DA}"/>
              </a:ext>
            </a:extLst>
          </p:cNvPr>
          <p:cNvCxnSpPr>
            <a:stCxn id="85" idx="0"/>
          </p:cNvCxnSpPr>
          <p:nvPr/>
        </p:nvCxnSpPr>
        <p:spPr>
          <a:xfrm flipV="1">
            <a:off x="7568698" y="4410248"/>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80C5729B-81C5-4D32-A609-B402C9B76156}"/>
              </a:ext>
            </a:extLst>
          </p:cNvPr>
          <p:cNvCxnSpPr/>
          <p:nvPr/>
        </p:nvCxnSpPr>
        <p:spPr>
          <a:xfrm flipV="1">
            <a:off x="8293505" y="4410248"/>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29257992-25A1-4390-A425-5CC484C79C64}"/>
              </a:ext>
            </a:extLst>
          </p:cNvPr>
          <p:cNvCxnSpPr/>
          <p:nvPr/>
        </p:nvCxnSpPr>
        <p:spPr>
          <a:xfrm flipV="1">
            <a:off x="9012992" y="4410248"/>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50C1C83F-7FA9-425B-885A-F8E3249A4289}"/>
              </a:ext>
            </a:extLst>
          </p:cNvPr>
          <p:cNvCxnSpPr>
            <a:cxnSpLocks/>
          </p:cNvCxnSpPr>
          <p:nvPr/>
        </p:nvCxnSpPr>
        <p:spPr>
          <a:xfrm flipV="1">
            <a:off x="7568698" y="3389317"/>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92" name="直接箭头连接符 91">
            <a:extLst>
              <a:ext uri="{FF2B5EF4-FFF2-40B4-BE49-F238E27FC236}">
                <a16:creationId xmlns:a16="http://schemas.microsoft.com/office/drawing/2014/main" id="{BE4BFEF4-09E0-45B4-8706-81D962FCD890}"/>
              </a:ext>
            </a:extLst>
          </p:cNvPr>
          <p:cNvCxnSpPr>
            <a:cxnSpLocks/>
          </p:cNvCxnSpPr>
          <p:nvPr/>
        </p:nvCxnSpPr>
        <p:spPr>
          <a:xfrm flipV="1">
            <a:off x="8275832" y="3389317"/>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93" name="直接箭头连接符 92">
            <a:extLst>
              <a:ext uri="{FF2B5EF4-FFF2-40B4-BE49-F238E27FC236}">
                <a16:creationId xmlns:a16="http://schemas.microsoft.com/office/drawing/2014/main" id="{559298C0-4AE3-4964-A66B-DCCC9F11F1A9}"/>
              </a:ext>
            </a:extLst>
          </p:cNvPr>
          <p:cNvCxnSpPr>
            <a:cxnSpLocks/>
          </p:cNvCxnSpPr>
          <p:nvPr/>
        </p:nvCxnSpPr>
        <p:spPr>
          <a:xfrm flipV="1">
            <a:off x="9012992" y="3389317"/>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94" name="直接箭头连接符 93">
            <a:extLst>
              <a:ext uri="{FF2B5EF4-FFF2-40B4-BE49-F238E27FC236}">
                <a16:creationId xmlns:a16="http://schemas.microsoft.com/office/drawing/2014/main" id="{9555AD40-00FC-41FA-86E6-78EB9B1C774E}"/>
              </a:ext>
            </a:extLst>
          </p:cNvPr>
          <p:cNvCxnSpPr>
            <a:cxnSpLocks/>
          </p:cNvCxnSpPr>
          <p:nvPr/>
        </p:nvCxnSpPr>
        <p:spPr>
          <a:xfrm flipV="1">
            <a:off x="8093877" y="2002983"/>
            <a:ext cx="0" cy="72391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4BB968EF-E008-42C7-A906-800B3409EA9D}"/>
              </a:ext>
            </a:extLst>
          </p:cNvPr>
          <p:cNvCxnSpPr/>
          <p:nvPr/>
        </p:nvCxnSpPr>
        <p:spPr>
          <a:xfrm flipV="1">
            <a:off x="8249154" y="2002983"/>
            <a:ext cx="0" cy="61855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7824EEBB-7FA8-4CE6-9F49-AA8886926D2A}"/>
              </a:ext>
            </a:extLst>
          </p:cNvPr>
          <p:cNvCxnSpPr>
            <a:cxnSpLocks/>
          </p:cNvCxnSpPr>
          <p:nvPr/>
        </p:nvCxnSpPr>
        <p:spPr>
          <a:xfrm flipH="1" flipV="1">
            <a:off x="8379173" y="2002983"/>
            <a:ext cx="1" cy="513206"/>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2B55648C-DED0-4B7F-AAEA-252C449EA817}"/>
              </a:ext>
            </a:extLst>
          </p:cNvPr>
          <p:cNvCxnSpPr>
            <a:stCxn id="84" idx="0"/>
          </p:cNvCxnSpPr>
          <p:nvPr/>
        </p:nvCxnSpPr>
        <p:spPr>
          <a:xfrm flipH="1" flipV="1">
            <a:off x="8317833" y="1001223"/>
            <a:ext cx="1" cy="560238"/>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0" name="矩形: 圆角 99">
            <a:extLst>
              <a:ext uri="{FF2B5EF4-FFF2-40B4-BE49-F238E27FC236}">
                <a16:creationId xmlns:a16="http://schemas.microsoft.com/office/drawing/2014/main" id="{DA1FCFE4-DA11-4076-9065-0CF64970F92C}"/>
              </a:ext>
            </a:extLst>
          </p:cNvPr>
          <p:cNvSpPr/>
          <p:nvPr/>
        </p:nvSpPr>
        <p:spPr>
          <a:xfrm>
            <a:off x="6947647" y="1272988"/>
            <a:ext cx="2796986" cy="3407251"/>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a:extLst>
              <a:ext uri="{FF2B5EF4-FFF2-40B4-BE49-F238E27FC236}">
                <a16:creationId xmlns:a16="http://schemas.microsoft.com/office/drawing/2014/main" id="{9380FE87-4C18-46F9-B9FE-5C717CB4F328}"/>
              </a:ext>
            </a:extLst>
          </p:cNvPr>
          <p:cNvCxnSpPr>
            <a:cxnSpLocks/>
          </p:cNvCxnSpPr>
          <p:nvPr/>
        </p:nvCxnSpPr>
        <p:spPr>
          <a:xfrm flipV="1">
            <a:off x="5261637" y="1837418"/>
            <a:ext cx="1668078" cy="13785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97EFADDE-69F4-4A1F-9E74-CD04BCE09A64}"/>
              </a:ext>
            </a:extLst>
          </p:cNvPr>
          <p:cNvCxnSpPr/>
          <p:nvPr/>
        </p:nvCxnSpPr>
        <p:spPr>
          <a:xfrm>
            <a:off x="5279569" y="3648867"/>
            <a:ext cx="1668078" cy="58270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06" name="矩形: 圆角 105">
            <a:extLst>
              <a:ext uri="{FF2B5EF4-FFF2-40B4-BE49-F238E27FC236}">
                <a16:creationId xmlns:a16="http://schemas.microsoft.com/office/drawing/2014/main" id="{B36443E3-3F20-4013-8BF6-053764F665DF}"/>
              </a:ext>
            </a:extLst>
          </p:cNvPr>
          <p:cNvSpPr/>
          <p:nvPr/>
        </p:nvSpPr>
        <p:spPr>
          <a:xfrm>
            <a:off x="7254391" y="577136"/>
            <a:ext cx="2126884" cy="4786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单变量注意力</a:t>
            </a:r>
          </a:p>
        </p:txBody>
      </p:sp>
      <p:sp>
        <p:nvSpPr>
          <p:cNvPr id="74" name="矩形: 圆角 73">
            <a:extLst>
              <a:ext uri="{FF2B5EF4-FFF2-40B4-BE49-F238E27FC236}">
                <a16:creationId xmlns:a16="http://schemas.microsoft.com/office/drawing/2014/main" id="{F08753D7-8CD1-4965-914C-F33245C2B6D9}"/>
              </a:ext>
            </a:extLst>
          </p:cNvPr>
          <p:cNvSpPr/>
          <p:nvPr/>
        </p:nvSpPr>
        <p:spPr>
          <a:xfrm>
            <a:off x="3182150" y="831829"/>
            <a:ext cx="2400038" cy="416323"/>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残差连接</a:t>
            </a:r>
            <a:r>
              <a:rPr lang="en-US" altLang="zh-CN" dirty="0">
                <a:solidFill>
                  <a:schemeClr val="tx1"/>
                </a:solidFill>
              </a:rPr>
              <a:t> &amp; </a:t>
            </a:r>
            <a:r>
              <a:rPr lang="zh-CN" altLang="en-US" dirty="0">
                <a:solidFill>
                  <a:schemeClr val="tx1"/>
                </a:solidFill>
              </a:rPr>
              <a:t>层归一化</a:t>
            </a:r>
          </a:p>
        </p:txBody>
      </p:sp>
    </p:spTree>
    <p:extLst>
      <p:ext uri="{BB962C8B-B14F-4D97-AF65-F5344CB8AC3E}">
        <p14:creationId xmlns:p14="http://schemas.microsoft.com/office/powerpoint/2010/main" val="38889689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4">
            <a:extLst>
              <a:ext uri="{FF2B5EF4-FFF2-40B4-BE49-F238E27FC236}">
                <a16:creationId xmlns:a16="http://schemas.microsoft.com/office/drawing/2014/main" id="{747260FD-79F0-4A00-A1E9-3989ABB4F6F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08045" y="421341"/>
            <a:ext cx="7034568" cy="5996761"/>
          </a:xfrm>
          <a:prstGeom prst="rect">
            <a:avLst/>
          </a:prstGeom>
        </p:spPr>
      </p:pic>
    </p:spTree>
    <p:extLst>
      <p:ext uri="{BB962C8B-B14F-4D97-AF65-F5344CB8AC3E}">
        <p14:creationId xmlns:p14="http://schemas.microsoft.com/office/powerpoint/2010/main" val="23458254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784256A-C87B-42CA-8E3B-B2AA21B40CC7}"/>
              </a:ext>
            </a:extLst>
          </p:cNvPr>
          <p:cNvPicPr>
            <a:picLocks noChangeAspect="1"/>
          </p:cNvPicPr>
          <p:nvPr/>
        </p:nvPicPr>
        <p:blipFill>
          <a:blip r:embed="rId2"/>
          <a:stretch>
            <a:fillRect/>
          </a:stretch>
        </p:blipFill>
        <p:spPr>
          <a:xfrm>
            <a:off x="2158785" y="280916"/>
            <a:ext cx="7874430" cy="6296168"/>
          </a:xfrm>
          <a:prstGeom prst="rect">
            <a:avLst/>
          </a:prstGeom>
        </p:spPr>
      </p:pic>
    </p:spTree>
    <p:extLst>
      <p:ext uri="{BB962C8B-B14F-4D97-AF65-F5344CB8AC3E}">
        <p14:creationId xmlns:p14="http://schemas.microsoft.com/office/powerpoint/2010/main" val="37590901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6A2820B-7F85-4E78-9A6D-B8D6D23D50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923" y="1104900"/>
            <a:ext cx="4998720" cy="2324100"/>
          </a:xfrm>
          <a:prstGeom prst="rect">
            <a:avLst/>
          </a:prstGeom>
        </p:spPr>
      </p:pic>
    </p:spTree>
    <p:extLst>
      <p:ext uri="{BB962C8B-B14F-4D97-AF65-F5344CB8AC3E}">
        <p14:creationId xmlns:p14="http://schemas.microsoft.com/office/powerpoint/2010/main" val="25113458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接点 1">
            <a:extLst>
              <a:ext uri="{FF2B5EF4-FFF2-40B4-BE49-F238E27FC236}">
                <a16:creationId xmlns:a16="http://schemas.microsoft.com/office/drawing/2014/main" id="{D5D85ECD-61E1-4881-8BB2-AA0D7B3C381F}"/>
              </a:ext>
            </a:extLst>
          </p:cNvPr>
          <p:cNvSpPr/>
          <p:nvPr/>
        </p:nvSpPr>
        <p:spPr>
          <a:xfrm>
            <a:off x="2312895" y="2205318"/>
            <a:ext cx="224117" cy="2510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流程图: 接点 3">
            <a:extLst>
              <a:ext uri="{FF2B5EF4-FFF2-40B4-BE49-F238E27FC236}">
                <a16:creationId xmlns:a16="http://schemas.microsoft.com/office/drawing/2014/main" id="{3B7FC6EF-25EC-4663-8299-3FD9BB57163F}"/>
              </a:ext>
            </a:extLst>
          </p:cNvPr>
          <p:cNvSpPr/>
          <p:nvPr/>
        </p:nvSpPr>
        <p:spPr>
          <a:xfrm>
            <a:off x="2985248" y="1622612"/>
            <a:ext cx="224117" cy="251011"/>
          </a:xfrm>
          <a:prstGeom prst="flowChartConnector">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流程图: 接点 5">
            <a:extLst>
              <a:ext uri="{FF2B5EF4-FFF2-40B4-BE49-F238E27FC236}">
                <a16:creationId xmlns:a16="http://schemas.microsoft.com/office/drawing/2014/main" id="{18805AD4-37A1-48B0-82EA-30B135B49EF2}"/>
              </a:ext>
            </a:extLst>
          </p:cNvPr>
          <p:cNvSpPr/>
          <p:nvPr/>
        </p:nvSpPr>
        <p:spPr>
          <a:xfrm>
            <a:off x="2814919" y="3012142"/>
            <a:ext cx="224117" cy="251011"/>
          </a:xfrm>
          <a:prstGeom prst="flowChartConnector">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流程图: 接点 6">
            <a:extLst>
              <a:ext uri="{FF2B5EF4-FFF2-40B4-BE49-F238E27FC236}">
                <a16:creationId xmlns:a16="http://schemas.microsoft.com/office/drawing/2014/main" id="{2774841C-0BAE-4BB9-8A3C-ECFD8F42CD56}"/>
              </a:ext>
            </a:extLst>
          </p:cNvPr>
          <p:cNvSpPr/>
          <p:nvPr/>
        </p:nvSpPr>
        <p:spPr>
          <a:xfrm>
            <a:off x="3052483" y="2330823"/>
            <a:ext cx="224117" cy="251011"/>
          </a:xfrm>
          <a:prstGeom prst="flowChartConnector">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接点 7">
            <a:extLst>
              <a:ext uri="{FF2B5EF4-FFF2-40B4-BE49-F238E27FC236}">
                <a16:creationId xmlns:a16="http://schemas.microsoft.com/office/drawing/2014/main" id="{F9FB5FAB-B7EA-4963-865B-932F877B7E15}"/>
              </a:ext>
            </a:extLst>
          </p:cNvPr>
          <p:cNvSpPr/>
          <p:nvPr/>
        </p:nvSpPr>
        <p:spPr>
          <a:xfrm>
            <a:off x="3890684" y="1873623"/>
            <a:ext cx="224117" cy="251011"/>
          </a:xfrm>
          <a:prstGeom prst="flowChartConnector">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流程图: 接点 8">
            <a:extLst>
              <a:ext uri="{FF2B5EF4-FFF2-40B4-BE49-F238E27FC236}">
                <a16:creationId xmlns:a16="http://schemas.microsoft.com/office/drawing/2014/main" id="{D66B64EC-CD5E-4AC7-96C2-584C8D6D6979}"/>
              </a:ext>
            </a:extLst>
          </p:cNvPr>
          <p:cNvSpPr/>
          <p:nvPr/>
        </p:nvSpPr>
        <p:spPr>
          <a:xfrm>
            <a:off x="3550025" y="2743203"/>
            <a:ext cx="224117" cy="251011"/>
          </a:xfrm>
          <a:prstGeom prst="flowChartConnector">
            <a:avLst/>
          </a:prstGeom>
          <a:solidFill>
            <a:schemeClr val="accent6">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接点 9">
            <a:extLst>
              <a:ext uri="{FF2B5EF4-FFF2-40B4-BE49-F238E27FC236}">
                <a16:creationId xmlns:a16="http://schemas.microsoft.com/office/drawing/2014/main" id="{EED0EB8C-C924-4A51-B606-6D2D7F2F249B}"/>
              </a:ext>
            </a:extLst>
          </p:cNvPr>
          <p:cNvSpPr/>
          <p:nvPr/>
        </p:nvSpPr>
        <p:spPr>
          <a:xfrm>
            <a:off x="4114801" y="2492192"/>
            <a:ext cx="224117" cy="251011"/>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接点 10">
            <a:extLst>
              <a:ext uri="{FF2B5EF4-FFF2-40B4-BE49-F238E27FC236}">
                <a16:creationId xmlns:a16="http://schemas.microsoft.com/office/drawing/2014/main" id="{3CB71961-8FCB-466A-855B-747B2814EE86}"/>
              </a:ext>
            </a:extLst>
          </p:cNvPr>
          <p:cNvSpPr/>
          <p:nvPr/>
        </p:nvSpPr>
        <p:spPr>
          <a:xfrm>
            <a:off x="4823013" y="2223251"/>
            <a:ext cx="224117" cy="251011"/>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67432A08-2191-4452-AAA9-53D3E8FFE843}"/>
              </a:ext>
            </a:extLst>
          </p:cNvPr>
          <p:cNvCxnSpPr>
            <a:stCxn id="2" idx="7"/>
            <a:endCxn id="4" idx="3"/>
          </p:cNvCxnSpPr>
          <p:nvPr/>
        </p:nvCxnSpPr>
        <p:spPr>
          <a:xfrm flipV="1">
            <a:off x="2504191" y="1836863"/>
            <a:ext cx="513878" cy="40521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F1C7EDFD-37F5-4855-B79A-B9FD32AE0B32}"/>
              </a:ext>
            </a:extLst>
          </p:cNvPr>
          <p:cNvCxnSpPr>
            <a:stCxn id="2" idx="4"/>
            <a:endCxn id="6" idx="1"/>
          </p:cNvCxnSpPr>
          <p:nvPr/>
        </p:nvCxnSpPr>
        <p:spPr>
          <a:xfrm>
            <a:off x="2424954" y="2456329"/>
            <a:ext cx="422786" cy="59257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8AE0076A-687E-4F85-B300-C358A0DE3ACC}"/>
              </a:ext>
            </a:extLst>
          </p:cNvPr>
          <p:cNvCxnSpPr>
            <a:stCxn id="4" idx="4"/>
            <a:endCxn id="7" idx="0"/>
          </p:cNvCxnSpPr>
          <p:nvPr/>
        </p:nvCxnSpPr>
        <p:spPr>
          <a:xfrm>
            <a:off x="3097307" y="1873623"/>
            <a:ext cx="67235" cy="457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ED0A178A-94DE-4BBA-BB27-A79812EBCB20}"/>
              </a:ext>
            </a:extLst>
          </p:cNvPr>
          <p:cNvCxnSpPr>
            <a:cxnSpLocks/>
            <a:stCxn id="6" idx="0"/>
            <a:endCxn id="7" idx="4"/>
          </p:cNvCxnSpPr>
          <p:nvPr/>
        </p:nvCxnSpPr>
        <p:spPr>
          <a:xfrm flipV="1">
            <a:off x="2926978" y="2581834"/>
            <a:ext cx="237564" cy="4303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1D5E596A-417B-4634-8C42-914F44E04BE8}"/>
              </a:ext>
            </a:extLst>
          </p:cNvPr>
          <p:cNvCxnSpPr>
            <a:cxnSpLocks/>
            <a:stCxn id="6" idx="6"/>
            <a:endCxn id="9" idx="3"/>
          </p:cNvCxnSpPr>
          <p:nvPr/>
        </p:nvCxnSpPr>
        <p:spPr>
          <a:xfrm flipV="1">
            <a:off x="3039036" y="2957454"/>
            <a:ext cx="543810" cy="1801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0DD0791A-BBD4-4B29-A222-5D488498D2CF}"/>
              </a:ext>
            </a:extLst>
          </p:cNvPr>
          <p:cNvCxnSpPr>
            <a:cxnSpLocks/>
            <a:stCxn id="7" idx="5"/>
            <a:endCxn id="9" idx="1"/>
          </p:cNvCxnSpPr>
          <p:nvPr/>
        </p:nvCxnSpPr>
        <p:spPr>
          <a:xfrm>
            <a:off x="3243779" y="2545074"/>
            <a:ext cx="339067" cy="2348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831C4CD5-22EE-44E3-B4AC-4089FDF81027}"/>
              </a:ext>
            </a:extLst>
          </p:cNvPr>
          <p:cNvCxnSpPr>
            <a:cxnSpLocks/>
            <a:stCxn id="4" idx="5"/>
            <a:endCxn id="9" idx="0"/>
          </p:cNvCxnSpPr>
          <p:nvPr/>
        </p:nvCxnSpPr>
        <p:spPr>
          <a:xfrm>
            <a:off x="3176544" y="1836863"/>
            <a:ext cx="485540" cy="9063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2CF56745-C66E-4D11-A6DC-E8422AF8E51A}"/>
              </a:ext>
            </a:extLst>
          </p:cNvPr>
          <p:cNvCxnSpPr>
            <a:stCxn id="4" idx="6"/>
            <a:endCxn id="8" idx="2"/>
          </p:cNvCxnSpPr>
          <p:nvPr/>
        </p:nvCxnSpPr>
        <p:spPr>
          <a:xfrm>
            <a:off x="3209365" y="1748118"/>
            <a:ext cx="681319" cy="251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71C7A735-5367-46BB-ACF4-AAC30DCB5FBD}"/>
              </a:ext>
            </a:extLst>
          </p:cNvPr>
          <p:cNvCxnSpPr>
            <a:cxnSpLocks/>
            <a:stCxn id="9" idx="7"/>
            <a:endCxn id="10" idx="2"/>
          </p:cNvCxnSpPr>
          <p:nvPr/>
        </p:nvCxnSpPr>
        <p:spPr>
          <a:xfrm flipV="1">
            <a:off x="3741321" y="2617698"/>
            <a:ext cx="373480" cy="1622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C041EDD1-1C18-4981-A289-C14DA0C2E8CA}"/>
              </a:ext>
            </a:extLst>
          </p:cNvPr>
          <p:cNvCxnSpPr>
            <a:cxnSpLocks/>
            <a:stCxn id="8" idx="4"/>
            <a:endCxn id="10" idx="0"/>
          </p:cNvCxnSpPr>
          <p:nvPr/>
        </p:nvCxnSpPr>
        <p:spPr>
          <a:xfrm>
            <a:off x="4002743" y="2124634"/>
            <a:ext cx="224117" cy="3675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4C0111EC-74C1-4AF4-896B-78DB70F0044A}"/>
              </a:ext>
            </a:extLst>
          </p:cNvPr>
          <p:cNvCxnSpPr>
            <a:cxnSpLocks/>
            <a:stCxn id="10" idx="7"/>
            <a:endCxn id="11" idx="3"/>
          </p:cNvCxnSpPr>
          <p:nvPr/>
        </p:nvCxnSpPr>
        <p:spPr>
          <a:xfrm flipV="1">
            <a:off x="4306097" y="2437502"/>
            <a:ext cx="549737" cy="914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DBEC92F2-9CEB-41C2-925C-F71F3F7BA805}"/>
              </a:ext>
            </a:extLst>
          </p:cNvPr>
          <p:cNvCxnSpPr>
            <a:cxnSpLocks/>
            <a:stCxn id="8" idx="5"/>
            <a:endCxn id="11" idx="1"/>
          </p:cNvCxnSpPr>
          <p:nvPr/>
        </p:nvCxnSpPr>
        <p:spPr>
          <a:xfrm>
            <a:off x="4081980" y="2087874"/>
            <a:ext cx="773854" cy="1721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61" name="图形 60">
            <a:extLst>
              <a:ext uri="{FF2B5EF4-FFF2-40B4-BE49-F238E27FC236}">
                <a16:creationId xmlns:a16="http://schemas.microsoft.com/office/drawing/2014/main" id="{BD436BB8-DAF5-41B5-97A3-523ACCCD68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43284" y="1463509"/>
            <a:ext cx="4677810" cy="2818015"/>
          </a:xfrm>
          <a:prstGeom prst="rect">
            <a:avLst/>
          </a:prstGeom>
        </p:spPr>
      </p:pic>
    </p:spTree>
    <p:extLst>
      <p:ext uri="{BB962C8B-B14F-4D97-AF65-F5344CB8AC3E}">
        <p14:creationId xmlns:p14="http://schemas.microsoft.com/office/powerpoint/2010/main" val="415168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7626A8E7-FC45-4854-9F55-48E3E19505FB}"/>
              </a:ext>
            </a:extLst>
          </p:cNvPr>
          <p:cNvSpPr/>
          <p:nvPr/>
        </p:nvSpPr>
        <p:spPr>
          <a:xfrm>
            <a:off x="6983506" y="1508307"/>
            <a:ext cx="2958353" cy="110714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6"/>
                </a:solidFill>
              </a:rPr>
              <a:t>测试集总点数：</a:t>
            </a:r>
            <a:r>
              <a:rPr lang="en-US" altLang="zh-CN" dirty="0">
                <a:solidFill>
                  <a:schemeClr val="accent6"/>
                </a:solidFill>
              </a:rPr>
              <a:t>74876</a:t>
            </a:r>
          </a:p>
          <a:p>
            <a:pPr algn="ctr"/>
            <a:r>
              <a:rPr lang="zh-CN" altLang="en-US" dirty="0">
                <a:solidFill>
                  <a:schemeClr val="accent6"/>
                </a:solidFill>
              </a:rPr>
              <a:t>异常点数：</a:t>
            </a:r>
            <a:r>
              <a:rPr lang="en-US" altLang="zh-CN" dirty="0">
                <a:solidFill>
                  <a:schemeClr val="accent6"/>
                </a:solidFill>
              </a:rPr>
              <a:t>3561</a:t>
            </a:r>
          </a:p>
          <a:p>
            <a:pPr algn="ctr"/>
            <a:r>
              <a:rPr lang="zh-CN" altLang="en-US" dirty="0">
                <a:solidFill>
                  <a:schemeClr val="accent6"/>
                </a:solidFill>
              </a:rPr>
              <a:t>正常点数：</a:t>
            </a:r>
            <a:r>
              <a:rPr lang="en-US" altLang="zh-CN" dirty="0">
                <a:solidFill>
                  <a:schemeClr val="accent6"/>
                </a:solidFill>
              </a:rPr>
              <a:t>71315</a:t>
            </a:r>
          </a:p>
        </p:txBody>
      </p:sp>
      <p:sp>
        <p:nvSpPr>
          <p:cNvPr id="8" name="矩形 7">
            <a:extLst>
              <a:ext uri="{FF2B5EF4-FFF2-40B4-BE49-F238E27FC236}">
                <a16:creationId xmlns:a16="http://schemas.microsoft.com/office/drawing/2014/main" id="{4D345D79-2B5D-403D-AA08-A3DCC26705D2}"/>
              </a:ext>
            </a:extLst>
          </p:cNvPr>
          <p:cNvSpPr/>
          <p:nvPr/>
        </p:nvSpPr>
        <p:spPr>
          <a:xfrm>
            <a:off x="6983506" y="3316687"/>
            <a:ext cx="2958353" cy="110714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6"/>
                </a:solidFill>
              </a:rPr>
              <a:t>Precision</a:t>
            </a:r>
            <a:r>
              <a:rPr lang="zh-CN" altLang="en-US" dirty="0">
                <a:solidFill>
                  <a:schemeClr val="accent6"/>
                </a:solidFill>
              </a:rPr>
              <a:t>：</a:t>
            </a:r>
            <a:r>
              <a:rPr lang="en-US" altLang="zh-CN" dirty="0">
                <a:solidFill>
                  <a:schemeClr val="accent6"/>
                </a:solidFill>
              </a:rPr>
              <a:t>86.59</a:t>
            </a:r>
          </a:p>
          <a:p>
            <a:pPr algn="ctr"/>
            <a:r>
              <a:rPr lang="en-US" altLang="zh-CN" dirty="0">
                <a:solidFill>
                  <a:schemeClr val="accent6"/>
                </a:solidFill>
              </a:rPr>
              <a:t>Recall</a:t>
            </a:r>
            <a:r>
              <a:rPr lang="zh-CN" altLang="en-US" dirty="0">
                <a:solidFill>
                  <a:schemeClr val="accent6"/>
                </a:solidFill>
              </a:rPr>
              <a:t>：</a:t>
            </a:r>
            <a:r>
              <a:rPr lang="en-US" altLang="zh-CN" dirty="0">
                <a:solidFill>
                  <a:schemeClr val="accent6"/>
                </a:solidFill>
              </a:rPr>
              <a:t>88.47</a:t>
            </a:r>
          </a:p>
          <a:p>
            <a:pPr algn="ctr"/>
            <a:r>
              <a:rPr lang="en-US" altLang="zh-CN" dirty="0">
                <a:solidFill>
                  <a:schemeClr val="accent6"/>
                </a:solidFill>
              </a:rPr>
              <a:t>F1-Score</a:t>
            </a:r>
            <a:r>
              <a:rPr lang="zh-CN" altLang="en-US" dirty="0">
                <a:solidFill>
                  <a:schemeClr val="accent6"/>
                </a:solidFill>
              </a:rPr>
              <a:t>：</a:t>
            </a:r>
            <a:r>
              <a:rPr lang="en-US" altLang="zh-CN" dirty="0">
                <a:solidFill>
                  <a:schemeClr val="accent6"/>
                </a:solidFill>
              </a:rPr>
              <a:t>87.52</a:t>
            </a:r>
          </a:p>
        </p:txBody>
      </p:sp>
      <p:graphicFrame>
        <p:nvGraphicFramePr>
          <p:cNvPr id="5" name="图表 4">
            <a:extLst>
              <a:ext uri="{FF2B5EF4-FFF2-40B4-BE49-F238E27FC236}">
                <a16:creationId xmlns:a16="http://schemas.microsoft.com/office/drawing/2014/main" id="{3C93EB2A-1848-4251-B556-B9FF5CEB3203}"/>
              </a:ext>
            </a:extLst>
          </p:cNvPr>
          <p:cNvGraphicFramePr/>
          <p:nvPr>
            <p:extLst>
              <p:ext uri="{D42A27DB-BD31-4B8C-83A1-F6EECF244321}">
                <p14:modId xmlns:p14="http://schemas.microsoft.com/office/powerpoint/2010/main" val="1545299419"/>
              </p:ext>
            </p:extLst>
          </p:nvPr>
        </p:nvGraphicFramePr>
        <p:xfrm>
          <a:off x="1724212" y="1382801"/>
          <a:ext cx="5623858" cy="305447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52014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A9CCEBE-6F73-4ABC-BCEB-14CD9620E9DE}"/>
              </a:ext>
            </a:extLst>
          </p:cNvPr>
          <p:cNvPicPr>
            <a:picLocks noChangeAspect="1"/>
          </p:cNvPicPr>
          <p:nvPr/>
        </p:nvPicPr>
        <p:blipFill>
          <a:blip r:embed="rId2"/>
          <a:stretch>
            <a:fillRect/>
          </a:stretch>
        </p:blipFill>
        <p:spPr>
          <a:xfrm>
            <a:off x="1466204" y="1176023"/>
            <a:ext cx="9259592" cy="4505954"/>
          </a:xfrm>
          <a:prstGeom prst="rect">
            <a:avLst/>
          </a:prstGeom>
        </p:spPr>
      </p:pic>
    </p:spTree>
    <p:extLst>
      <p:ext uri="{BB962C8B-B14F-4D97-AF65-F5344CB8AC3E}">
        <p14:creationId xmlns:p14="http://schemas.microsoft.com/office/powerpoint/2010/main" val="1220445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838AF2E-3CAA-4DC3-AED9-514E3867DFDF}"/>
              </a:ext>
            </a:extLst>
          </p:cNvPr>
          <p:cNvSpPr/>
          <p:nvPr/>
        </p:nvSpPr>
        <p:spPr>
          <a:xfrm>
            <a:off x="4603376" y="811309"/>
            <a:ext cx="3272117" cy="54684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港口设备异常检测系统</a:t>
            </a:r>
          </a:p>
        </p:txBody>
      </p:sp>
      <p:sp>
        <p:nvSpPr>
          <p:cNvPr id="5" name="矩形 4">
            <a:extLst>
              <a:ext uri="{FF2B5EF4-FFF2-40B4-BE49-F238E27FC236}">
                <a16:creationId xmlns:a16="http://schemas.microsoft.com/office/drawing/2014/main" id="{57CD7FF1-AF5E-4D25-B316-9FF0A2ADE294}"/>
              </a:ext>
            </a:extLst>
          </p:cNvPr>
          <p:cNvSpPr/>
          <p:nvPr/>
        </p:nvSpPr>
        <p:spPr>
          <a:xfrm>
            <a:off x="1613647" y="2501153"/>
            <a:ext cx="1344705" cy="546847"/>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模式选择</a:t>
            </a:r>
          </a:p>
        </p:txBody>
      </p:sp>
      <p:sp>
        <p:nvSpPr>
          <p:cNvPr id="6" name="矩形 5">
            <a:extLst>
              <a:ext uri="{FF2B5EF4-FFF2-40B4-BE49-F238E27FC236}">
                <a16:creationId xmlns:a16="http://schemas.microsoft.com/office/drawing/2014/main" id="{80CFA9EC-7DD0-4276-9209-82D7F43A0660}"/>
              </a:ext>
            </a:extLst>
          </p:cNvPr>
          <p:cNvSpPr/>
          <p:nvPr/>
        </p:nvSpPr>
        <p:spPr>
          <a:xfrm>
            <a:off x="4408393" y="2501149"/>
            <a:ext cx="1344706" cy="546847"/>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数据集选择</a:t>
            </a:r>
          </a:p>
        </p:txBody>
      </p:sp>
      <p:sp>
        <p:nvSpPr>
          <p:cNvPr id="7" name="矩形 6">
            <a:extLst>
              <a:ext uri="{FF2B5EF4-FFF2-40B4-BE49-F238E27FC236}">
                <a16:creationId xmlns:a16="http://schemas.microsoft.com/office/drawing/2014/main" id="{DE66E7C0-A81C-4326-9C96-E961D82D0219}"/>
              </a:ext>
            </a:extLst>
          </p:cNvPr>
          <p:cNvSpPr/>
          <p:nvPr/>
        </p:nvSpPr>
        <p:spPr>
          <a:xfrm>
            <a:off x="7203140" y="2501151"/>
            <a:ext cx="1344706" cy="546847"/>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参数设置</a:t>
            </a:r>
          </a:p>
        </p:txBody>
      </p:sp>
      <p:sp>
        <p:nvSpPr>
          <p:cNvPr id="8" name="矩形 7">
            <a:extLst>
              <a:ext uri="{FF2B5EF4-FFF2-40B4-BE49-F238E27FC236}">
                <a16:creationId xmlns:a16="http://schemas.microsoft.com/office/drawing/2014/main" id="{2CC04A22-F12E-4116-918D-BDF7D710F156}"/>
              </a:ext>
            </a:extLst>
          </p:cNvPr>
          <p:cNvSpPr/>
          <p:nvPr/>
        </p:nvSpPr>
        <p:spPr>
          <a:xfrm>
            <a:off x="9995649" y="2501149"/>
            <a:ext cx="1344706" cy="546847"/>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结果展示</a:t>
            </a:r>
          </a:p>
        </p:txBody>
      </p:sp>
      <p:sp>
        <p:nvSpPr>
          <p:cNvPr id="9" name="矩形 8">
            <a:extLst>
              <a:ext uri="{FF2B5EF4-FFF2-40B4-BE49-F238E27FC236}">
                <a16:creationId xmlns:a16="http://schemas.microsoft.com/office/drawing/2014/main" id="{57EA16F2-CA74-45C2-B00B-4CA132B36E5B}"/>
              </a:ext>
            </a:extLst>
          </p:cNvPr>
          <p:cNvSpPr/>
          <p:nvPr/>
        </p:nvSpPr>
        <p:spPr>
          <a:xfrm>
            <a:off x="1246091" y="3738281"/>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异常检测</a:t>
            </a:r>
          </a:p>
        </p:txBody>
      </p:sp>
      <p:sp>
        <p:nvSpPr>
          <p:cNvPr id="10" name="矩形 9">
            <a:extLst>
              <a:ext uri="{FF2B5EF4-FFF2-40B4-BE49-F238E27FC236}">
                <a16:creationId xmlns:a16="http://schemas.microsoft.com/office/drawing/2014/main" id="{86FDEDC5-99CD-4377-A656-F291CC9D4DE4}"/>
              </a:ext>
            </a:extLst>
          </p:cNvPr>
          <p:cNvSpPr/>
          <p:nvPr/>
        </p:nvSpPr>
        <p:spPr>
          <a:xfrm>
            <a:off x="2577342" y="3738280"/>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异常预测</a:t>
            </a:r>
          </a:p>
        </p:txBody>
      </p:sp>
      <p:sp>
        <p:nvSpPr>
          <p:cNvPr id="11" name="矩形 10">
            <a:extLst>
              <a:ext uri="{FF2B5EF4-FFF2-40B4-BE49-F238E27FC236}">
                <a16:creationId xmlns:a16="http://schemas.microsoft.com/office/drawing/2014/main" id="{4A3B5D76-0249-4B99-A482-CED04DE160E3}"/>
              </a:ext>
            </a:extLst>
          </p:cNvPr>
          <p:cNvSpPr/>
          <p:nvPr/>
        </p:nvSpPr>
        <p:spPr>
          <a:xfrm>
            <a:off x="4146169" y="3738279"/>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公开数据集</a:t>
            </a:r>
          </a:p>
        </p:txBody>
      </p:sp>
      <p:sp>
        <p:nvSpPr>
          <p:cNvPr id="12" name="矩形 11">
            <a:extLst>
              <a:ext uri="{FF2B5EF4-FFF2-40B4-BE49-F238E27FC236}">
                <a16:creationId xmlns:a16="http://schemas.microsoft.com/office/drawing/2014/main" id="{71367715-2843-43E7-961B-04BA2C3EC8B3}"/>
              </a:ext>
            </a:extLst>
          </p:cNvPr>
          <p:cNvSpPr/>
          <p:nvPr/>
        </p:nvSpPr>
        <p:spPr>
          <a:xfrm>
            <a:off x="5490873" y="3738279"/>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自定义数据集</a:t>
            </a:r>
          </a:p>
        </p:txBody>
      </p:sp>
      <p:sp>
        <p:nvSpPr>
          <p:cNvPr id="13" name="矩形 12">
            <a:extLst>
              <a:ext uri="{FF2B5EF4-FFF2-40B4-BE49-F238E27FC236}">
                <a16:creationId xmlns:a16="http://schemas.microsoft.com/office/drawing/2014/main" id="{E8CC8386-3857-4705-811A-C01C928DCD7C}"/>
              </a:ext>
            </a:extLst>
          </p:cNvPr>
          <p:cNvSpPr/>
          <p:nvPr/>
        </p:nvSpPr>
        <p:spPr>
          <a:xfrm>
            <a:off x="6956608" y="3738278"/>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系统设置参数</a:t>
            </a:r>
          </a:p>
        </p:txBody>
      </p:sp>
      <p:sp>
        <p:nvSpPr>
          <p:cNvPr id="14" name="矩形 13">
            <a:extLst>
              <a:ext uri="{FF2B5EF4-FFF2-40B4-BE49-F238E27FC236}">
                <a16:creationId xmlns:a16="http://schemas.microsoft.com/office/drawing/2014/main" id="{134A567C-8A2C-47A1-99D4-5B794E051EEE}"/>
              </a:ext>
            </a:extLst>
          </p:cNvPr>
          <p:cNvSpPr/>
          <p:nvPr/>
        </p:nvSpPr>
        <p:spPr>
          <a:xfrm>
            <a:off x="8301312" y="3738278"/>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模型超参数</a:t>
            </a:r>
          </a:p>
        </p:txBody>
      </p:sp>
      <p:sp>
        <p:nvSpPr>
          <p:cNvPr id="15" name="矩形 14">
            <a:extLst>
              <a:ext uri="{FF2B5EF4-FFF2-40B4-BE49-F238E27FC236}">
                <a16:creationId xmlns:a16="http://schemas.microsoft.com/office/drawing/2014/main" id="{62F019FB-7152-43B5-90F6-5523898C8C91}"/>
              </a:ext>
            </a:extLst>
          </p:cNvPr>
          <p:cNvSpPr/>
          <p:nvPr/>
        </p:nvSpPr>
        <p:spPr>
          <a:xfrm>
            <a:off x="9668437" y="3738277"/>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异常点统计、模型性能指标</a:t>
            </a:r>
          </a:p>
        </p:txBody>
      </p:sp>
      <p:sp>
        <p:nvSpPr>
          <p:cNvPr id="16" name="矩形 15">
            <a:extLst>
              <a:ext uri="{FF2B5EF4-FFF2-40B4-BE49-F238E27FC236}">
                <a16:creationId xmlns:a16="http://schemas.microsoft.com/office/drawing/2014/main" id="{BEF7F18E-6B7E-4DAD-8C22-02449E6BAF86}"/>
              </a:ext>
            </a:extLst>
          </p:cNvPr>
          <p:cNvSpPr/>
          <p:nvPr/>
        </p:nvSpPr>
        <p:spPr>
          <a:xfrm>
            <a:off x="10999688" y="3738277"/>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异常预测结果、模型性能指标</a:t>
            </a:r>
          </a:p>
        </p:txBody>
      </p:sp>
      <p:cxnSp>
        <p:nvCxnSpPr>
          <p:cNvPr id="18" name="直接箭头连接符 17">
            <a:extLst>
              <a:ext uri="{FF2B5EF4-FFF2-40B4-BE49-F238E27FC236}">
                <a16:creationId xmlns:a16="http://schemas.microsoft.com/office/drawing/2014/main" id="{F36D152E-EB25-4AD2-B5FA-378ECFC4CA4B}"/>
              </a:ext>
            </a:extLst>
          </p:cNvPr>
          <p:cNvCxnSpPr>
            <a:stCxn id="2" idx="2"/>
            <a:endCxn id="5" idx="0"/>
          </p:cNvCxnSpPr>
          <p:nvPr/>
        </p:nvCxnSpPr>
        <p:spPr>
          <a:xfrm flipH="1">
            <a:off x="2286000" y="1358156"/>
            <a:ext cx="3953435" cy="11429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B77D6BCA-40B0-4344-BFAC-831C3B61CF09}"/>
              </a:ext>
            </a:extLst>
          </p:cNvPr>
          <p:cNvCxnSpPr>
            <a:stCxn id="2" idx="2"/>
            <a:endCxn id="6" idx="0"/>
          </p:cNvCxnSpPr>
          <p:nvPr/>
        </p:nvCxnSpPr>
        <p:spPr>
          <a:xfrm flipH="1">
            <a:off x="5080746" y="1358156"/>
            <a:ext cx="1158689" cy="11429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EB3A71C9-FA4E-4FA0-8A6A-675DE204664C}"/>
              </a:ext>
            </a:extLst>
          </p:cNvPr>
          <p:cNvCxnSpPr>
            <a:stCxn id="2" idx="2"/>
            <a:endCxn id="7" idx="0"/>
          </p:cNvCxnSpPr>
          <p:nvPr/>
        </p:nvCxnSpPr>
        <p:spPr>
          <a:xfrm>
            <a:off x="6239435" y="1358156"/>
            <a:ext cx="1636058" cy="11429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CBD57AFE-F714-479A-B357-EE6B53FE33F6}"/>
              </a:ext>
            </a:extLst>
          </p:cNvPr>
          <p:cNvCxnSpPr>
            <a:stCxn id="2" idx="2"/>
            <a:endCxn id="8" idx="0"/>
          </p:cNvCxnSpPr>
          <p:nvPr/>
        </p:nvCxnSpPr>
        <p:spPr>
          <a:xfrm>
            <a:off x="6239435" y="1358156"/>
            <a:ext cx="4428567" cy="11429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929EE21D-FE70-4E4B-9FD7-47761B81E4D1}"/>
              </a:ext>
            </a:extLst>
          </p:cNvPr>
          <p:cNvCxnSpPr>
            <a:stCxn id="5" idx="2"/>
            <a:endCxn id="9" idx="0"/>
          </p:cNvCxnSpPr>
          <p:nvPr/>
        </p:nvCxnSpPr>
        <p:spPr>
          <a:xfrm flipH="1">
            <a:off x="1573303" y="3048000"/>
            <a:ext cx="712697" cy="690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852D1285-FC29-487B-937A-1C891969CA8A}"/>
              </a:ext>
            </a:extLst>
          </p:cNvPr>
          <p:cNvCxnSpPr>
            <a:stCxn id="5" idx="2"/>
            <a:endCxn id="10" idx="0"/>
          </p:cNvCxnSpPr>
          <p:nvPr/>
        </p:nvCxnSpPr>
        <p:spPr>
          <a:xfrm>
            <a:off x="2286000" y="3048000"/>
            <a:ext cx="618554" cy="6902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8563777E-693B-4E12-96F2-196A65CA0A5F}"/>
              </a:ext>
            </a:extLst>
          </p:cNvPr>
          <p:cNvCxnSpPr>
            <a:stCxn id="6" idx="2"/>
            <a:endCxn id="11" idx="0"/>
          </p:cNvCxnSpPr>
          <p:nvPr/>
        </p:nvCxnSpPr>
        <p:spPr>
          <a:xfrm flipH="1">
            <a:off x="4473381" y="3047996"/>
            <a:ext cx="607365" cy="6902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4FC15FFA-E3D3-4427-8E00-2AB07A6FD9C2}"/>
              </a:ext>
            </a:extLst>
          </p:cNvPr>
          <p:cNvCxnSpPr>
            <a:stCxn id="6" idx="2"/>
            <a:endCxn id="12" idx="0"/>
          </p:cNvCxnSpPr>
          <p:nvPr/>
        </p:nvCxnSpPr>
        <p:spPr>
          <a:xfrm>
            <a:off x="5080746" y="3047996"/>
            <a:ext cx="737339" cy="6902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897FE115-2032-453F-AB93-097BCAE9BDD4}"/>
              </a:ext>
            </a:extLst>
          </p:cNvPr>
          <p:cNvCxnSpPr>
            <a:stCxn id="7" idx="2"/>
            <a:endCxn id="13" idx="0"/>
          </p:cNvCxnSpPr>
          <p:nvPr/>
        </p:nvCxnSpPr>
        <p:spPr>
          <a:xfrm flipH="1">
            <a:off x="7283820" y="3047998"/>
            <a:ext cx="591673" cy="6902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FF35F62-59F1-4B50-A1E4-BE84C37A8C35}"/>
              </a:ext>
            </a:extLst>
          </p:cNvPr>
          <p:cNvCxnSpPr>
            <a:stCxn id="7" idx="2"/>
            <a:endCxn id="14" idx="0"/>
          </p:cNvCxnSpPr>
          <p:nvPr/>
        </p:nvCxnSpPr>
        <p:spPr>
          <a:xfrm>
            <a:off x="7875493" y="3047998"/>
            <a:ext cx="753031" cy="6902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4ED2FC84-B64C-4123-9BF9-14A4F79F030E}"/>
              </a:ext>
            </a:extLst>
          </p:cNvPr>
          <p:cNvCxnSpPr>
            <a:stCxn id="8" idx="2"/>
            <a:endCxn id="15" idx="0"/>
          </p:cNvCxnSpPr>
          <p:nvPr/>
        </p:nvCxnSpPr>
        <p:spPr>
          <a:xfrm flipH="1">
            <a:off x="9995649" y="3047996"/>
            <a:ext cx="672353" cy="690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75DEA64D-C690-459A-92A8-1ADA960BF5EE}"/>
              </a:ext>
            </a:extLst>
          </p:cNvPr>
          <p:cNvCxnSpPr>
            <a:stCxn id="8" idx="2"/>
            <a:endCxn id="16" idx="0"/>
          </p:cNvCxnSpPr>
          <p:nvPr/>
        </p:nvCxnSpPr>
        <p:spPr>
          <a:xfrm>
            <a:off x="10668002" y="3047996"/>
            <a:ext cx="658898" cy="690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6045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3CAF08-4F02-4C25-BB92-2BBF47CCAC30}"/>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DDB5448D-2F0F-4A94-AC8C-F550F194DBD1}"/>
              </a:ext>
            </a:extLst>
          </p:cNvPr>
          <p:cNvPicPr>
            <a:picLocks noGrp="1" noChangeAspect="1"/>
          </p:cNvPicPr>
          <p:nvPr>
            <p:ph idx="1"/>
          </p:nvPr>
        </p:nvPicPr>
        <p:blipFill>
          <a:blip r:embed="rId2"/>
          <a:stretch>
            <a:fillRect/>
          </a:stretch>
        </p:blipFill>
        <p:spPr>
          <a:xfrm>
            <a:off x="1574392" y="1825625"/>
            <a:ext cx="9043216" cy="4351338"/>
          </a:xfrm>
        </p:spPr>
      </p:pic>
    </p:spTree>
    <p:extLst>
      <p:ext uri="{BB962C8B-B14F-4D97-AF65-F5344CB8AC3E}">
        <p14:creationId xmlns:p14="http://schemas.microsoft.com/office/powerpoint/2010/main" val="18297957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ESOURCE_RECORD_KEY" val="{&quot;13&quot;:[19951231]}"/>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2680</TotalTime>
  <Words>1857</Words>
  <Application>Microsoft Office PowerPoint</Application>
  <PresentationFormat>宽屏</PresentationFormat>
  <Paragraphs>280</Paragraphs>
  <Slides>54</Slides>
  <Notes>18</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54</vt:i4>
      </vt:variant>
    </vt:vector>
  </HeadingPairs>
  <TitlesOfParts>
    <vt:vector size="60" baseType="lpstr">
      <vt:lpstr>微软雅黑</vt:lpstr>
      <vt:lpstr>Arial</vt:lpstr>
      <vt:lpstr>Calibri</vt:lpstr>
      <vt:lpstr>Cambria Math</vt:lpstr>
      <vt:lpstr>Times New Roman</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wuchenhu</dc:creator>
  <cp:lastModifiedBy>x</cp:lastModifiedBy>
  <cp:revision>145</cp:revision>
  <dcterms:created xsi:type="dcterms:W3CDTF">2023-08-09T12:44:00Z</dcterms:created>
  <dcterms:modified xsi:type="dcterms:W3CDTF">2025-04-26T13:53:20Z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2052-12.1.0.19302</vt:lpwstr>
  </property>
</Properties>
</file>